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sldIdLst>
    <p:sldId id="256" r:id="rId2"/>
    <p:sldId id="258" r:id="rId3"/>
    <p:sldId id="260" r:id="rId4"/>
    <p:sldId id="382" r:id="rId5"/>
    <p:sldId id="261" r:id="rId6"/>
    <p:sldId id="262" r:id="rId7"/>
    <p:sldId id="266" r:id="rId8"/>
    <p:sldId id="263" r:id="rId9"/>
    <p:sldId id="257" r:id="rId10"/>
    <p:sldId id="264" r:id="rId11"/>
    <p:sldId id="265" r:id="rId12"/>
    <p:sldId id="267" r:id="rId13"/>
    <p:sldId id="268" r:id="rId14"/>
    <p:sldId id="269" r:id="rId15"/>
    <p:sldId id="270" r:id="rId16"/>
    <p:sldId id="278" r:id="rId17"/>
    <p:sldId id="271" r:id="rId18"/>
    <p:sldId id="279" r:id="rId19"/>
    <p:sldId id="272" r:id="rId20"/>
    <p:sldId id="273" r:id="rId21"/>
    <p:sldId id="274" r:id="rId22"/>
    <p:sldId id="275" r:id="rId23"/>
    <p:sldId id="276" r:id="rId24"/>
    <p:sldId id="277"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7" r:id="rId42"/>
    <p:sldId id="296"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20" r:id="rId62"/>
    <p:sldId id="316" r:id="rId63"/>
    <p:sldId id="317" r:id="rId64"/>
    <p:sldId id="318" r:id="rId65"/>
    <p:sldId id="319" r:id="rId66"/>
    <p:sldId id="321" r:id="rId67"/>
    <p:sldId id="322" r:id="rId68"/>
    <p:sldId id="323" r:id="rId69"/>
    <p:sldId id="324" r:id="rId70"/>
    <p:sldId id="325" r:id="rId71"/>
    <p:sldId id="326" r:id="rId72"/>
    <p:sldId id="327" r:id="rId73"/>
    <p:sldId id="330" r:id="rId74"/>
    <p:sldId id="328" r:id="rId75"/>
    <p:sldId id="329" r:id="rId76"/>
    <p:sldId id="331" r:id="rId77"/>
    <p:sldId id="332" r:id="rId78"/>
    <p:sldId id="333" r:id="rId79"/>
    <p:sldId id="334" r:id="rId80"/>
    <p:sldId id="335" r:id="rId81"/>
    <p:sldId id="336" r:id="rId82"/>
    <p:sldId id="337" r:id="rId83"/>
    <p:sldId id="338" r:id="rId84"/>
    <p:sldId id="339" r:id="rId85"/>
    <p:sldId id="341" r:id="rId86"/>
    <p:sldId id="342" r:id="rId87"/>
    <p:sldId id="343"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1" r:id="rId12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0EBBB39A-4778-4A0D-8780-A7D007A4B258}">
          <p14:sldIdLst>
            <p14:sldId id="256"/>
            <p14:sldId id="258"/>
            <p14:sldId id="260"/>
            <p14:sldId id="382"/>
            <p14:sldId id="261"/>
            <p14:sldId id="262"/>
            <p14:sldId id="266"/>
            <p14:sldId id="263"/>
            <p14:sldId id="257"/>
            <p14:sldId id="264"/>
            <p14:sldId id="265"/>
            <p14:sldId id="267"/>
            <p14:sldId id="268"/>
            <p14:sldId id="269"/>
            <p14:sldId id="270"/>
            <p14:sldId id="278"/>
            <p14:sldId id="271"/>
            <p14:sldId id="279"/>
            <p14:sldId id="272"/>
            <p14:sldId id="273"/>
            <p14:sldId id="274"/>
            <p14:sldId id="275"/>
            <p14:sldId id="276"/>
            <p14:sldId id="277"/>
            <p14:sldId id="280"/>
            <p14:sldId id="281"/>
            <p14:sldId id="282"/>
            <p14:sldId id="283"/>
            <p14:sldId id="284"/>
            <p14:sldId id="285"/>
            <p14:sldId id="286"/>
            <p14:sldId id="287"/>
            <p14:sldId id="288"/>
            <p14:sldId id="289"/>
            <p14:sldId id="290"/>
            <p14:sldId id="291"/>
            <p14:sldId id="292"/>
            <p14:sldId id="293"/>
            <p14:sldId id="294"/>
            <p14:sldId id="295"/>
            <p14:sldId id="297"/>
            <p14:sldId id="296"/>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20"/>
            <p14:sldId id="316"/>
            <p14:sldId id="317"/>
            <p14:sldId id="318"/>
            <p14:sldId id="319"/>
            <p14:sldId id="321"/>
            <p14:sldId id="322"/>
            <p14:sldId id="323"/>
            <p14:sldId id="324"/>
            <p14:sldId id="325"/>
            <p14:sldId id="326"/>
            <p14:sldId id="327"/>
            <p14:sldId id="330"/>
            <p14:sldId id="328"/>
            <p14:sldId id="329"/>
            <p14:sldId id="331"/>
            <p14:sldId id="332"/>
            <p14:sldId id="333"/>
            <p14:sldId id="334"/>
            <p14:sldId id="335"/>
            <p14:sldId id="336"/>
            <p14:sldId id="337"/>
            <p14:sldId id="338"/>
            <p14:sldId id="339"/>
            <p14:sldId id="341"/>
            <p14:sldId id="342"/>
            <p14:sldId id="343"/>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114" d="100"/>
          <a:sy n="114" d="100"/>
        </p:scale>
        <p:origin x="300" y="114"/>
      </p:cViewPr>
      <p:guideLst>
        <p:guide orient="horz" pos="2160"/>
        <p:guide pos="3840"/>
      </p:guideLst>
    </p:cSldViewPr>
  </p:slideViewPr>
  <p:notesTextViewPr>
    <p:cViewPr>
      <p:scale>
        <a:sx n="1" d="1"/>
        <a:sy n="1" d="1"/>
      </p:scale>
      <p:origin x="0" y="0"/>
    </p:cViewPr>
  </p:notesTextViewPr>
  <p:sorterViewPr>
    <p:cViewPr>
      <p:scale>
        <a:sx n="100" d="100"/>
        <a:sy n="100" d="100"/>
      </p:scale>
      <p:origin x="0" y="-617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9EC25D-387D-4653-A722-61E55174DCD3}" type="datetimeFigureOut">
              <a:rPr lang="ru-RU" smtClean="0"/>
              <a:t>14.03.2019</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284C68-0C7B-4097-A819-714B713B321A}" type="slidenum">
              <a:rPr lang="ru-RU" smtClean="0"/>
              <a:t>‹#›</a:t>
            </a:fld>
            <a:endParaRPr lang="ru-RU"/>
          </a:p>
        </p:txBody>
      </p:sp>
    </p:spTree>
    <p:extLst>
      <p:ext uri="{BB962C8B-B14F-4D97-AF65-F5344CB8AC3E}">
        <p14:creationId xmlns:p14="http://schemas.microsoft.com/office/powerpoint/2010/main" val="4148050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D5047C-4E63-49FC-BD59-62558F3687CF}"/>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C9E3AD96-40B0-4776-8402-A3C70207A0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23261E0D-00C1-47A9-8F2A-0DC3544FBC15}"/>
              </a:ext>
            </a:extLst>
          </p:cNvPr>
          <p:cNvSpPr>
            <a:spLocks noGrp="1"/>
          </p:cNvSpPr>
          <p:nvPr>
            <p:ph type="dt" sz="half" idx="10"/>
          </p:nvPr>
        </p:nvSpPr>
        <p:spPr/>
        <p:txBody>
          <a:bodyPr/>
          <a:lstStyle/>
          <a:p>
            <a:fld id="{30145980-3E72-4363-B641-E0D4F2C4A00F}" type="datetimeFigureOut">
              <a:rPr lang="ru-RU" smtClean="0"/>
              <a:t>14.03.2019</a:t>
            </a:fld>
            <a:endParaRPr lang="ru-RU"/>
          </a:p>
        </p:txBody>
      </p:sp>
      <p:sp>
        <p:nvSpPr>
          <p:cNvPr id="5" name="Нижний колонтитул 4">
            <a:extLst>
              <a:ext uri="{FF2B5EF4-FFF2-40B4-BE49-F238E27FC236}">
                <a16:creationId xmlns:a16="http://schemas.microsoft.com/office/drawing/2014/main" id="{A28C87E3-98FC-4943-880C-849CE75DBA0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F2A3308-4615-4604-B9C3-ECE0B23A84E5}"/>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2863315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5F3F6D-4EEE-46FD-9BBF-D232BAC2F406}"/>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0AF1F64D-DE1F-4112-973F-B51787C211F7}"/>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2E12A5C-09F6-466C-BC96-24BF93DBDF76}"/>
              </a:ext>
            </a:extLst>
          </p:cNvPr>
          <p:cNvSpPr>
            <a:spLocks noGrp="1"/>
          </p:cNvSpPr>
          <p:nvPr>
            <p:ph type="dt" sz="half" idx="10"/>
          </p:nvPr>
        </p:nvSpPr>
        <p:spPr/>
        <p:txBody>
          <a:bodyPr/>
          <a:lstStyle/>
          <a:p>
            <a:fld id="{30145980-3E72-4363-B641-E0D4F2C4A00F}" type="datetimeFigureOut">
              <a:rPr lang="ru-RU" smtClean="0"/>
              <a:t>14.03.2019</a:t>
            </a:fld>
            <a:endParaRPr lang="ru-RU"/>
          </a:p>
        </p:txBody>
      </p:sp>
      <p:sp>
        <p:nvSpPr>
          <p:cNvPr id="5" name="Нижний колонтитул 4">
            <a:extLst>
              <a:ext uri="{FF2B5EF4-FFF2-40B4-BE49-F238E27FC236}">
                <a16:creationId xmlns:a16="http://schemas.microsoft.com/office/drawing/2014/main" id="{7ED20034-D64E-4DD8-B3FE-021A7EEF40B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4826528-20AE-41FE-9186-EE1B2808F5AD}"/>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3027959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C062FC6-BBCB-4F25-BC08-B2F7F53486B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32DEBFA4-62D3-4ECE-90D2-78CD8EF038D7}"/>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CF08951-ECC9-42DC-AFA7-7C4668BF158F}"/>
              </a:ext>
            </a:extLst>
          </p:cNvPr>
          <p:cNvSpPr>
            <a:spLocks noGrp="1"/>
          </p:cNvSpPr>
          <p:nvPr>
            <p:ph type="dt" sz="half" idx="10"/>
          </p:nvPr>
        </p:nvSpPr>
        <p:spPr/>
        <p:txBody>
          <a:bodyPr/>
          <a:lstStyle/>
          <a:p>
            <a:fld id="{30145980-3E72-4363-B641-E0D4F2C4A00F}" type="datetimeFigureOut">
              <a:rPr lang="ru-RU" smtClean="0"/>
              <a:t>14.03.2019</a:t>
            </a:fld>
            <a:endParaRPr lang="ru-RU"/>
          </a:p>
        </p:txBody>
      </p:sp>
      <p:sp>
        <p:nvSpPr>
          <p:cNvPr id="5" name="Нижний колонтитул 4">
            <a:extLst>
              <a:ext uri="{FF2B5EF4-FFF2-40B4-BE49-F238E27FC236}">
                <a16:creationId xmlns:a16="http://schemas.microsoft.com/office/drawing/2014/main" id="{BB347749-84B2-4AA2-B675-9E6A1EE8DCD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8B7B7FF-BB91-4B78-B43F-FC297C04565B}"/>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90156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2B3AEF-F25E-4589-B204-58B2B47EC2E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16E4040A-40F7-499B-B398-FBBA3A71008B}"/>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C435BD6-853D-4D3C-AEC2-0404D10F0F8B}"/>
              </a:ext>
            </a:extLst>
          </p:cNvPr>
          <p:cNvSpPr>
            <a:spLocks noGrp="1"/>
          </p:cNvSpPr>
          <p:nvPr>
            <p:ph type="dt" sz="half" idx="10"/>
          </p:nvPr>
        </p:nvSpPr>
        <p:spPr/>
        <p:txBody>
          <a:bodyPr/>
          <a:lstStyle/>
          <a:p>
            <a:fld id="{30145980-3E72-4363-B641-E0D4F2C4A00F}" type="datetimeFigureOut">
              <a:rPr lang="ru-RU" smtClean="0"/>
              <a:t>14.03.2019</a:t>
            </a:fld>
            <a:endParaRPr lang="ru-RU"/>
          </a:p>
        </p:txBody>
      </p:sp>
      <p:sp>
        <p:nvSpPr>
          <p:cNvPr id="5" name="Нижний колонтитул 4">
            <a:extLst>
              <a:ext uri="{FF2B5EF4-FFF2-40B4-BE49-F238E27FC236}">
                <a16:creationId xmlns:a16="http://schemas.microsoft.com/office/drawing/2014/main" id="{13A8C9CD-5063-4102-9B74-9D6553DC2F2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C37DF36-A7E7-46E6-B04B-26C401509CEB}"/>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2177589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8DDC6C-489B-4FF2-BCE0-6AEC8742F47E}"/>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A4447DB8-C30D-4D92-95D2-AE3F8D87B0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02FBEEFA-E4B2-41AB-905E-1914CEEC7FB8}"/>
              </a:ext>
            </a:extLst>
          </p:cNvPr>
          <p:cNvSpPr>
            <a:spLocks noGrp="1"/>
          </p:cNvSpPr>
          <p:nvPr>
            <p:ph type="dt" sz="half" idx="10"/>
          </p:nvPr>
        </p:nvSpPr>
        <p:spPr/>
        <p:txBody>
          <a:bodyPr/>
          <a:lstStyle/>
          <a:p>
            <a:fld id="{30145980-3E72-4363-B641-E0D4F2C4A00F}" type="datetimeFigureOut">
              <a:rPr lang="ru-RU" smtClean="0"/>
              <a:t>14.03.2019</a:t>
            </a:fld>
            <a:endParaRPr lang="ru-RU"/>
          </a:p>
        </p:txBody>
      </p:sp>
      <p:sp>
        <p:nvSpPr>
          <p:cNvPr id="5" name="Нижний колонтитул 4">
            <a:extLst>
              <a:ext uri="{FF2B5EF4-FFF2-40B4-BE49-F238E27FC236}">
                <a16:creationId xmlns:a16="http://schemas.microsoft.com/office/drawing/2014/main" id="{FD34A850-BB23-460F-A42F-7227631CA72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4BB149C-1D04-4A63-B1C4-2E362AE13D87}"/>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1102813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3EEC3C-0C55-49EB-AE92-30B62D56C85C}"/>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3ED363B-16C4-4D0D-A96E-5E2905C987F6}"/>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E8152E06-3593-417F-B1EB-6052DFCB11F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8D2FE26-C57E-42B3-BD3A-7D979288B908}"/>
              </a:ext>
            </a:extLst>
          </p:cNvPr>
          <p:cNvSpPr>
            <a:spLocks noGrp="1"/>
          </p:cNvSpPr>
          <p:nvPr>
            <p:ph type="dt" sz="half" idx="10"/>
          </p:nvPr>
        </p:nvSpPr>
        <p:spPr/>
        <p:txBody>
          <a:bodyPr/>
          <a:lstStyle/>
          <a:p>
            <a:fld id="{30145980-3E72-4363-B641-E0D4F2C4A00F}" type="datetimeFigureOut">
              <a:rPr lang="ru-RU" smtClean="0"/>
              <a:t>14.03.2019</a:t>
            </a:fld>
            <a:endParaRPr lang="ru-RU"/>
          </a:p>
        </p:txBody>
      </p:sp>
      <p:sp>
        <p:nvSpPr>
          <p:cNvPr id="6" name="Нижний колонтитул 5">
            <a:extLst>
              <a:ext uri="{FF2B5EF4-FFF2-40B4-BE49-F238E27FC236}">
                <a16:creationId xmlns:a16="http://schemas.microsoft.com/office/drawing/2014/main" id="{EC872A0E-4F6C-4117-970E-B0B0B8DF740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3F05B70-2FC6-4D98-B533-6CAA53D16A82}"/>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3295566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98501C-6B9C-4927-851B-53449C78F145}"/>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8165BB11-E845-40BB-9D9B-A2B22B4551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AAFCB61-F0BF-48AE-B3D3-6B25125EA24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A28D0CEA-3823-4744-B123-AD6CAB29BC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1A515D46-9314-4541-A57C-3222C9FA2677}"/>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F733ECF5-1FEE-4137-9188-81A9540C3F55}"/>
              </a:ext>
            </a:extLst>
          </p:cNvPr>
          <p:cNvSpPr>
            <a:spLocks noGrp="1"/>
          </p:cNvSpPr>
          <p:nvPr>
            <p:ph type="dt" sz="half" idx="10"/>
          </p:nvPr>
        </p:nvSpPr>
        <p:spPr/>
        <p:txBody>
          <a:bodyPr/>
          <a:lstStyle/>
          <a:p>
            <a:fld id="{30145980-3E72-4363-B641-E0D4F2C4A00F}" type="datetimeFigureOut">
              <a:rPr lang="ru-RU" smtClean="0"/>
              <a:t>14.03.2019</a:t>
            </a:fld>
            <a:endParaRPr lang="ru-RU"/>
          </a:p>
        </p:txBody>
      </p:sp>
      <p:sp>
        <p:nvSpPr>
          <p:cNvPr id="8" name="Нижний колонтитул 7">
            <a:extLst>
              <a:ext uri="{FF2B5EF4-FFF2-40B4-BE49-F238E27FC236}">
                <a16:creationId xmlns:a16="http://schemas.microsoft.com/office/drawing/2014/main" id="{CD673402-98E9-4D7F-A02B-DF888BECED3D}"/>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36AB8A3B-9AAA-478C-98E6-1FF1924F8C16}"/>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994510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75E801-F48C-4B6D-9E2C-25D78D915BEE}"/>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AD78D58-C50F-491A-8B62-8A7EB2551720}"/>
              </a:ext>
            </a:extLst>
          </p:cNvPr>
          <p:cNvSpPr>
            <a:spLocks noGrp="1"/>
          </p:cNvSpPr>
          <p:nvPr>
            <p:ph type="dt" sz="half" idx="10"/>
          </p:nvPr>
        </p:nvSpPr>
        <p:spPr/>
        <p:txBody>
          <a:bodyPr/>
          <a:lstStyle/>
          <a:p>
            <a:fld id="{30145980-3E72-4363-B641-E0D4F2C4A00F}" type="datetimeFigureOut">
              <a:rPr lang="ru-RU" smtClean="0"/>
              <a:t>14.03.2019</a:t>
            </a:fld>
            <a:endParaRPr lang="ru-RU"/>
          </a:p>
        </p:txBody>
      </p:sp>
      <p:sp>
        <p:nvSpPr>
          <p:cNvPr id="4" name="Нижний колонтитул 3">
            <a:extLst>
              <a:ext uri="{FF2B5EF4-FFF2-40B4-BE49-F238E27FC236}">
                <a16:creationId xmlns:a16="http://schemas.microsoft.com/office/drawing/2014/main" id="{E808029E-C60E-4836-98B2-A2C50817B27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4C5777F6-7AB3-44E2-947A-9D151B83F206}"/>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118709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98329CBE-5221-4406-ACC2-400B537E122F}"/>
              </a:ext>
            </a:extLst>
          </p:cNvPr>
          <p:cNvSpPr>
            <a:spLocks noGrp="1"/>
          </p:cNvSpPr>
          <p:nvPr>
            <p:ph type="dt" sz="half" idx="10"/>
          </p:nvPr>
        </p:nvSpPr>
        <p:spPr/>
        <p:txBody>
          <a:bodyPr/>
          <a:lstStyle/>
          <a:p>
            <a:fld id="{30145980-3E72-4363-B641-E0D4F2C4A00F}" type="datetimeFigureOut">
              <a:rPr lang="ru-RU" smtClean="0"/>
              <a:t>14.03.2019</a:t>
            </a:fld>
            <a:endParaRPr lang="ru-RU"/>
          </a:p>
        </p:txBody>
      </p:sp>
      <p:sp>
        <p:nvSpPr>
          <p:cNvPr id="3" name="Нижний колонтитул 2">
            <a:extLst>
              <a:ext uri="{FF2B5EF4-FFF2-40B4-BE49-F238E27FC236}">
                <a16:creationId xmlns:a16="http://schemas.microsoft.com/office/drawing/2014/main" id="{2DCB3733-1E32-4BEE-9DFA-08D4BD1B4AD1}"/>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9BB0424E-048C-4000-B8F8-5EA5673AD0FD}"/>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2308791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382359-B815-428A-8471-5BF75965250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E833DAE8-E138-4D90-B3F5-C41B7D377C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115E68C-BA27-4E37-A728-B4A0543D36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F0DA798-53B2-4A9D-A07F-236E8AA697FA}"/>
              </a:ext>
            </a:extLst>
          </p:cNvPr>
          <p:cNvSpPr>
            <a:spLocks noGrp="1"/>
          </p:cNvSpPr>
          <p:nvPr>
            <p:ph type="dt" sz="half" idx="10"/>
          </p:nvPr>
        </p:nvSpPr>
        <p:spPr/>
        <p:txBody>
          <a:bodyPr/>
          <a:lstStyle/>
          <a:p>
            <a:fld id="{30145980-3E72-4363-B641-E0D4F2C4A00F}" type="datetimeFigureOut">
              <a:rPr lang="ru-RU" smtClean="0"/>
              <a:t>14.03.2019</a:t>
            </a:fld>
            <a:endParaRPr lang="ru-RU"/>
          </a:p>
        </p:txBody>
      </p:sp>
      <p:sp>
        <p:nvSpPr>
          <p:cNvPr id="6" name="Нижний колонтитул 5">
            <a:extLst>
              <a:ext uri="{FF2B5EF4-FFF2-40B4-BE49-F238E27FC236}">
                <a16:creationId xmlns:a16="http://schemas.microsoft.com/office/drawing/2014/main" id="{3183CA0B-FB7A-49B2-9410-1342915229F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BEEEAA9-7AA5-47C1-A3B0-5C874850BFDA}"/>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1955721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1500B5-A86E-4061-84A3-0DF0E55DD55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F0AC7722-29A8-42D3-BAC3-8BEC8618FF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D57153EE-0EF4-4663-9FF0-BBBFEA15AB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DB2FE9E8-387B-4DB3-8070-078095E22C7C}"/>
              </a:ext>
            </a:extLst>
          </p:cNvPr>
          <p:cNvSpPr>
            <a:spLocks noGrp="1"/>
          </p:cNvSpPr>
          <p:nvPr>
            <p:ph type="dt" sz="half" idx="10"/>
          </p:nvPr>
        </p:nvSpPr>
        <p:spPr/>
        <p:txBody>
          <a:bodyPr/>
          <a:lstStyle/>
          <a:p>
            <a:fld id="{30145980-3E72-4363-B641-E0D4F2C4A00F}" type="datetimeFigureOut">
              <a:rPr lang="ru-RU" smtClean="0"/>
              <a:t>14.03.2019</a:t>
            </a:fld>
            <a:endParaRPr lang="ru-RU"/>
          </a:p>
        </p:txBody>
      </p:sp>
      <p:sp>
        <p:nvSpPr>
          <p:cNvPr id="6" name="Нижний колонтитул 5">
            <a:extLst>
              <a:ext uri="{FF2B5EF4-FFF2-40B4-BE49-F238E27FC236}">
                <a16:creationId xmlns:a16="http://schemas.microsoft.com/office/drawing/2014/main" id="{25BC0ED9-F88D-497C-8964-80F5DB24D6E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B9F0017-60D5-4CD9-84BB-7FB07CAC21C3}"/>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2603245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C3ED51-051A-4CE4-BFE1-05401880C9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E2A04302-726E-4F0E-9BCD-F0B89FBFF7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B726DBE-C3BA-473A-AC69-4370D74D7C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145980-3E72-4363-B641-E0D4F2C4A00F}" type="datetimeFigureOut">
              <a:rPr lang="ru-RU" smtClean="0"/>
              <a:t>14.03.2019</a:t>
            </a:fld>
            <a:endParaRPr lang="ru-RU"/>
          </a:p>
        </p:txBody>
      </p:sp>
      <p:sp>
        <p:nvSpPr>
          <p:cNvPr id="5" name="Нижний колонтитул 4">
            <a:extLst>
              <a:ext uri="{FF2B5EF4-FFF2-40B4-BE49-F238E27FC236}">
                <a16:creationId xmlns:a16="http://schemas.microsoft.com/office/drawing/2014/main" id="{A4D4DC50-6188-4D77-80CB-E38BCA01E8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8B3A673-BCB8-4313-ACBC-47DA8D1181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B380A6-D5A2-41C3-8FF4-0D6A8D542EE1}" type="slidenum">
              <a:rPr lang="ru-RU" smtClean="0"/>
              <a:t>‹#›</a:t>
            </a:fld>
            <a:endParaRPr lang="ru-RU"/>
          </a:p>
        </p:txBody>
      </p:sp>
    </p:spTree>
    <p:extLst>
      <p:ext uri="{BB962C8B-B14F-4D97-AF65-F5344CB8AC3E}">
        <p14:creationId xmlns:p14="http://schemas.microsoft.com/office/powerpoint/2010/main" val="1355094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localhost:8080/user"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localhost:8080/user?"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AF2C88-F591-4E23-91FC-2EDB1D8B3EB6}"/>
              </a:ext>
            </a:extLst>
          </p:cNvPr>
          <p:cNvSpPr>
            <a:spLocks noGrp="1"/>
          </p:cNvSpPr>
          <p:nvPr>
            <p:ph type="ctrTitle"/>
          </p:nvPr>
        </p:nvSpPr>
        <p:spPr>
          <a:xfrm>
            <a:off x="1524000" y="1122363"/>
            <a:ext cx="9144000" cy="2133599"/>
          </a:xfrm>
        </p:spPr>
        <p:txBody>
          <a:bodyPr/>
          <a:lstStyle/>
          <a:p>
            <a:r>
              <a:rPr lang="ru-RU" dirty="0"/>
              <a:t>Проект Документооборот</a:t>
            </a:r>
          </a:p>
        </p:txBody>
      </p:sp>
      <p:sp>
        <p:nvSpPr>
          <p:cNvPr id="3" name="Подзаголовок 2">
            <a:extLst>
              <a:ext uri="{FF2B5EF4-FFF2-40B4-BE49-F238E27FC236}">
                <a16:creationId xmlns:a16="http://schemas.microsoft.com/office/drawing/2014/main" id="{7FEE80CC-FB4F-426A-8200-F31D3F82524C}"/>
              </a:ext>
            </a:extLst>
          </p:cNvPr>
          <p:cNvSpPr>
            <a:spLocks noGrp="1"/>
          </p:cNvSpPr>
          <p:nvPr>
            <p:ph type="subTitle" idx="1"/>
          </p:nvPr>
        </p:nvSpPr>
        <p:spPr/>
        <p:txBody>
          <a:bodyPr>
            <a:normAutofit/>
          </a:bodyPr>
          <a:lstStyle/>
          <a:p>
            <a:r>
              <a:rPr lang="uk-UA" sz="1800" i="1" dirty="0"/>
              <a:t>Проект </a:t>
            </a:r>
            <a:r>
              <a:rPr lang="uk-UA" sz="1800" i="1" dirty="0" err="1"/>
              <a:t>предназначен</a:t>
            </a:r>
            <a:r>
              <a:rPr lang="uk-UA" sz="1800" i="1" dirty="0"/>
              <a:t> для </a:t>
            </a:r>
            <a:r>
              <a:rPr lang="uk-UA" sz="1800" i="1" dirty="0" err="1"/>
              <a:t>перес</a:t>
            </a:r>
            <a:r>
              <a:rPr lang="ru-RU" sz="1800" i="1" dirty="0" err="1"/>
              <a:t>ылки</a:t>
            </a:r>
            <a:r>
              <a:rPr lang="ru-RU" sz="1800" i="1" dirty="0"/>
              <a:t> документов (служебные записки, сообщения) между сотрудниками компании</a:t>
            </a:r>
          </a:p>
          <a:p>
            <a:r>
              <a:rPr lang="ru-RU" sz="1800" i="1" dirty="0"/>
              <a:t>Автор: Журов К. А.</a:t>
            </a:r>
          </a:p>
        </p:txBody>
      </p:sp>
    </p:spTree>
    <p:extLst>
      <p:ext uri="{BB962C8B-B14F-4D97-AF65-F5344CB8AC3E}">
        <p14:creationId xmlns:p14="http://schemas.microsoft.com/office/powerpoint/2010/main" val="779488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123ED9-5FDE-4B54-A7B9-7FADD5150E51}"/>
              </a:ext>
            </a:extLst>
          </p:cNvPr>
          <p:cNvSpPr>
            <a:spLocks noGrp="1"/>
          </p:cNvSpPr>
          <p:nvPr>
            <p:ph type="title"/>
          </p:nvPr>
        </p:nvSpPr>
        <p:spPr>
          <a:xfrm>
            <a:off x="838200" y="365125"/>
            <a:ext cx="10515600" cy="755337"/>
          </a:xfrm>
        </p:spPr>
        <p:txBody>
          <a:bodyPr>
            <a:normAutofit/>
          </a:bodyPr>
          <a:lstStyle/>
          <a:p>
            <a:r>
              <a:rPr lang="ru-RU" sz="2000" dirty="0"/>
              <a:t>Далее нажимаем «</a:t>
            </a:r>
            <a:r>
              <a:rPr lang="ru-RU" altLang="ru-RU" sz="2000" dirty="0" err="1">
                <a:solidFill>
                  <a:srgbClr val="000000"/>
                </a:solidFill>
                <a:cs typeface="Courier New" panose="02070309020205020404" pitchFamily="49" charset="0"/>
              </a:rPr>
              <a:t>Create</a:t>
            </a:r>
            <a:r>
              <a:rPr lang="ru-RU" altLang="ru-RU" sz="2000" dirty="0">
                <a:solidFill>
                  <a:srgbClr val="000000"/>
                </a:solidFill>
                <a:cs typeface="Courier New" panose="02070309020205020404" pitchFamily="49" charset="0"/>
              </a:rPr>
              <a:t> </a:t>
            </a:r>
            <a:r>
              <a:rPr lang="ru-RU" altLang="ru-RU" sz="2000" dirty="0" err="1">
                <a:solidFill>
                  <a:srgbClr val="000000"/>
                </a:solidFill>
                <a:cs typeface="Courier New" panose="02070309020205020404" pitchFamily="49" charset="0"/>
              </a:rPr>
              <a:t>categories</a:t>
            </a:r>
            <a:r>
              <a:rPr lang="ru-RU" altLang="ru-RU" sz="2000" dirty="0">
                <a:solidFill>
                  <a:srgbClr val="000000"/>
                </a:solidFill>
                <a:cs typeface="Courier New" panose="02070309020205020404" pitchFamily="49" charset="0"/>
              </a:rPr>
              <a:t> (</a:t>
            </a:r>
            <a:r>
              <a:rPr lang="ru-RU" altLang="ru-RU" sz="2000" dirty="0" err="1">
                <a:solidFill>
                  <a:srgbClr val="000000"/>
                </a:solidFill>
                <a:cs typeface="Courier New" panose="02070309020205020404" pitchFamily="49" charset="0"/>
              </a:rPr>
              <a:t>departments</a:t>
            </a:r>
            <a:r>
              <a:rPr lang="ru-RU" altLang="ru-RU" sz="2000" dirty="0">
                <a:solidFill>
                  <a:srgbClr val="000000"/>
                </a:solidFill>
                <a:cs typeface="Courier New" panose="02070309020205020404" pitchFamily="49" charset="0"/>
              </a:rPr>
              <a:t>, </a:t>
            </a:r>
            <a:r>
              <a:rPr lang="ru-RU" altLang="ru-RU" sz="2000" dirty="0" err="1">
                <a:solidFill>
                  <a:srgbClr val="000000"/>
                </a:solidFill>
                <a:cs typeface="Courier New" panose="02070309020205020404" pitchFamily="49" charset="0"/>
              </a:rPr>
              <a:t>positions</a:t>
            </a:r>
            <a:r>
              <a:rPr lang="ru-RU" altLang="ru-RU" sz="2000" dirty="0">
                <a:solidFill>
                  <a:srgbClr val="000000"/>
                </a:solidFill>
                <a:cs typeface="Courier New" panose="02070309020205020404" pitchFamily="49" charset="0"/>
              </a:rPr>
              <a:t>, </a:t>
            </a:r>
            <a:r>
              <a:rPr lang="ru-RU" altLang="ru-RU" sz="2000" dirty="0" err="1">
                <a:solidFill>
                  <a:srgbClr val="000000"/>
                </a:solidFill>
                <a:cs typeface="Courier New" panose="02070309020205020404" pitchFamily="49" charset="0"/>
              </a:rPr>
              <a:t>users</a:t>
            </a:r>
            <a:r>
              <a:rPr lang="ru-RU" altLang="ru-RU" sz="2000" dirty="0">
                <a:solidFill>
                  <a:srgbClr val="000000"/>
                </a:solidFill>
                <a:cs typeface="Courier New" panose="02070309020205020404" pitchFamily="49" charset="0"/>
              </a:rPr>
              <a:t>, </a:t>
            </a:r>
            <a:r>
              <a:rPr lang="ru-RU" altLang="ru-RU" sz="2000" dirty="0" err="1">
                <a:solidFill>
                  <a:srgbClr val="000000"/>
                </a:solidFill>
                <a:cs typeface="Courier New" panose="02070309020205020404" pitchFamily="49" charset="0"/>
              </a:rPr>
              <a:t>contractors</a:t>
            </a:r>
            <a:r>
              <a:rPr lang="ru-RU" altLang="ru-RU" sz="2000" dirty="0">
                <a:solidFill>
                  <a:srgbClr val="000000"/>
                </a:solidFill>
                <a:cs typeface="Courier New" panose="02070309020205020404" pitchFamily="49" charset="0"/>
              </a:rPr>
              <a:t>, </a:t>
            </a:r>
            <a:r>
              <a:rPr lang="ru-RU" altLang="ru-RU" sz="2000" dirty="0" err="1">
                <a:solidFill>
                  <a:srgbClr val="000000"/>
                </a:solidFill>
                <a:cs typeface="Courier New" panose="02070309020205020404" pitchFamily="49" charset="0"/>
              </a:rPr>
              <a:t>cost</a:t>
            </a:r>
            <a:r>
              <a:rPr lang="ru-RU" altLang="ru-RU" sz="2000" dirty="0">
                <a:solidFill>
                  <a:srgbClr val="000000"/>
                </a:solidFill>
                <a:cs typeface="Courier New" panose="02070309020205020404" pitchFamily="49" charset="0"/>
              </a:rPr>
              <a:t> </a:t>
            </a:r>
            <a:r>
              <a:rPr lang="ru-RU" altLang="ru-RU" sz="2000" dirty="0" err="1">
                <a:solidFill>
                  <a:srgbClr val="000000"/>
                </a:solidFill>
                <a:cs typeface="Courier New" panose="02070309020205020404" pitchFamily="49" charset="0"/>
              </a:rPr>
              <a:t>items</a:t>
            </a:r>
            <a:r>
              <a:rPr lang="ru-RU" altLang="ru-RU" sz="2000" dirty="0">
                <a:solidFill>
                  <a:srgbClr val="000000"/>
                </a:solidFill>
                <a:cs typeface="Courier New" panose="02070309020205020404" pitchFamily="49" charset="0"/>
              </a:rPr>
              <a:t>, </a:t>
            </a:r>
            <a:r>
              <a:rPr lang="ru-RU" altLang="ru-RU" sz="2000" dirty="0" err="1">
                <a:solidFill>
                  <a:srgbClr val="000000"/>
                </a:solidFill>
                <a:cs typeface="Courier New" panose="02070309020205020404" pitchFamily="49" charset="0"/>
              </a:rPr>
              <a:t>currencies</a:t>
            </a:r>
            <a:r>
              <a:rPr lang="ru-RU" altLang="ru-RU" sz="2000" dirty="0">
                <a:solidFill>
                  <a:srgbClr val="000000"/>
                </a:solidFill>
                <a:cs typeface="Courier New" panose="02070309020205020404" pitchFamily="49" charset="0"/>
              </a:rPr>
              <a:t>, </a:t>
            </a:r>
            <a:r>
              <a:rPr lang="ru-RU" altLang="ru-RU" sz="2000" dirty="0" err="1">
                <a:solidFill>
                  <a:srgbClr val="000000"/>
                </a:solidFill>
                <a:cs typeface="Courier New" panose="02070309020205020404" pitchFamily="49" charset="0"/>
              </a:rPr>
              <a:t>legal</a:t>
            </a:r>
            <a:r>
              <a:rPr lang="ru-RU" altLang="ru-RU" sz="2000" dirty="0">
                <a:solidFill>
                  <a:srgbClr val="000000"/>
                </a:solidFill>
                <a:cs typeface="Courier New" panose="02070309020205020404" pitchFamily="49" charset="0"/>
              </a:rPr>
              <a:t> </a:t>
            </a:r>
            <a:r>
              <a:rPr lang="ru-RU" altLang="ru-RU" sz="2000" dirty="0" err="1">
                <a:solidFill>
                  <a:srgbClr val="000000"/>
                </a:solidFill>
                <a:cs typeface="Courier New" panose="02070309020205020404" pitchFamily="49" charset="0"/>
              </a:rPr>
              <a:t>organizations</a:t>
            </a:r>
            <a:r>
              <a:rPr lang="ru-RU" altLang="ru-RU" sz="2000" dirty="0">
                <a:solidFill>
                  <a:srgbClr val="000000"/>
                </a:solidFill>
                <a:cs typeface="Courier New" panose="02070309020205020404" pitchFamily="49" charset="0"/>
              </a:rPr>
              <a:t>, </a:t>
            </a:r>
            <a:r>
              <a:rPr lang="ru-RU" altLang="ru-RU" sz="2000" dirty="0" err="1">
                <a:solidFill>
                  <a:srgbClr val="000000"/>
                </a:solidFill>
                <a:cs typeface="Courier New" panose="02070309020205020404" pitchFamily="49" charset="0"/>
              </a:rPr>
              <a:t>planning</a:t>
            </a:r>
            <a:r>
              <a:rPr lang="ru-RU" altLang="ru-RU" sz="2000" dirty="0">
                <a:solidFill>
                  <a:srgbClr val="000000"/>
                </a:solidFill>
                <a:cs typeface="Courier New" panose="02070309020205020404" pitchFamily="49" charset="0"/>
              </a:rPr>
              <a:t> </a:t>
            </a:r>
            <a:r>
              <a:rPr lang="ru-RU" altLang="ru-RU" sz="2000" dirty="0" err="1">
                <a:solidFill>
                  <a:srgbClr val="000000"/>
                </a:solidFill>
                <a:cs typeface="Courier New" panose="02070309020205020404" pitchFamily="49" charset="0"/>
              </a:rPr>
              <a:t>periods</a:t>
            </a:r>
            <a:r>
              <a:rPr lang="ru-RU" altLang="ru-RU" sz="2000" dirty="0">
                <a:solidFill>
                  <a:srgbClr val="000000"/>
                </a:solidFill>
                <a:cs typeface="Courier New" panose="02070309020205020404" pitchFamily="49" charset="0"/>
              </a:rPr>
              <a:t>)</a:t>
            </a:r>
            <a:r>
              <a:rPr lang="ru-RU" sz="2000" dirty="0"/>
              <a:t>»</a:t>
            </a:r>
          </a:p>
        </p:txBody>
      </p:sp>
      <p:pic>
        <p:nvPicPr>
          <p:cNvPr id="6" name="Объект 5">
            <a:extLst>
              <a:ext uri="{FF2B5EF4-FFF2-40B4-BE49-F238E27FC236}">
                <a16:creationId xmlns:a16="http://schemas.microsoft.com/office/drawing/2014/main" id="{CF099C27-00CB-4EF6-847E-035A45C512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6859" y="1275008"/>
            <a:ext cx="9452758" cy="5156995"/>
          </a:xfrm>
        </p:spPr>
      </p:pic>
      <p:sp>
        <p:nvSpPr>
          <p:cNvPr id="4" name="Rectangle 1">
            <a:extLst>
              <a:ext uri="{FF2B5EF4-FFF2-40B4-BE49-F238E27FC236}">
                <a16:creationId xmlns:a16="http://schemas.microsoft.com/office/drawing/2014/main" id="{3E66C2C5-10FD-4629-A497-5D436F6EDB6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06569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EDFED3-75B4-4A00-9B07-691A35C3B1C9}"/>
              </a:ext>
            </a:extLst>
          </p:cNvPr>
          <p:cNvSpPr>
            <a:spLocks noGrp="1"/>
          </p:cNvSpPr>
          <p:nvPr>
            <p:ph type="title"/>
          </p:nvPr>
        </p:nvSpPr>
        <p:spPr>
          <a:xfrm>
            <a:off x="838200" y="365126"/>
            <a:ext cx="10515600" cy="1000035"/>
          </a:xfrm>
        </p:spPr>
        <p:txBody>
          <a:bodyPr>
            <a:normAutofit/>
          </a:bodyPr>
          <a:lstStyle/>
          <a:p>
            <a:r>
              <a:rPr lang="uk-UA" sz="2000" dirty="0" err="1"/>
              <a:t>Страница</a:t>
            </a:r>
            <a:r>
              <a:rPr lang="uk-UA" sz="2000" dirty="0"/>
              <a:t> «</a:t>
            </a:r>
            <a:r>
              <a:rPr lang="uk-UA" sz="2000" dirty="0" err="1"/>
              <a:t>Общий</a:t>
            </a:r>
            <a:r>
              <a:rPr lang="uk-UA" sz="2000" dirty="0"/>
              <a:t> список»</a:t>
            </a:r>
            <a:r>
              <a:rPr lang="en-US" sz="2000" dirty="0"/>
              <a:t> - </a:t>
            </a:r>
            <a:r>
              <a:rPr lang="ru-RU" sz="2000" dirty="0"/>
              <a:t>все что было </a:t>
            </a:r>
            <a:r>
              <a:rPr lang="uk-UA" sz="2000" dirty="0" err="1"/>
              <a:t>отправленно</a:t>
            </a:r>
            <a:r>
              <a:rPr lang="uk-UA" sz="2000" dirty="0"/>
              <a:t> и </a:t>
            </a:r>
            <a:r>
              <a:rPr lang="uk-UA" sz="2000" dirty="0" err="1"/>
              <a:t>принято</a:t>
            </a:r>
            <a:r>
              <a:rPr lang="uk-UA" sz="2000" dirty="0"/>
              <a:t> </a:t>
            </a:r>
            <a:r>
              <a:rPr lang="uk-UA" sz="2000" dirty="0" err="1"/>
              <a:t>пользователем</a:t>
            </a:r>
            <a:r>
              <a:rPr lang="uk-UA" sz="2000" dirty="0"/>
              <a:t>. </a:t>
            </a:r>
            <a:r>
              <a:rPr lang="uk-UA" sz="2000" dirty="0" err="1"/>
              <a:t>Кроме</a:t>
            </a:r>
            <a:r>
              <a:rPr lang="uk-UA" sz="2000" dirty="0"/>
              <a:t> </a:t>
            </a:r>
            <a:r>
              <a:rPr lang="uk-UA" sz="2000" dirty="0" err="1"/>
              <a:t>всех</a:t>
            </a:r>
            <a:r>
              <a:rPr lang="uk-UA" sz="2000" dirty="0"/>
              <a:t> колонок, </a:t>
            </a:r>
            <a:r>
              <a:rPr lang="uk-UA" sz="2000" dirty="0" err="1"/>
              <a:t>которые</a:t>
            </a:r>
            <a:r>
              <a:rPr lang="uk-UA" sz="2000" dirty="0"/>
              <a:t> </a:t>
            </a:r>
            <a:r>
              <a:rPr lang="uk-UA" sz="2000" dirty="0" err="1"/>
              <a:t>видели</a:t>
            </a:r>
            <a:r>
              <a:rPr lang="uk-UA" sz="2000" dirty="0"/>
              <a:t> </a:t>
            </a:r>
            <a:r>
              <a:rPr lang="uk-UA" sz="2000" dirty="0" err="1"/>
              <a:t>ранее</a:t>
            </a:r>
            <a:r>
              <a:rPr lang="uk-UA" sz="2000" dirty="0"/>
              <a:t> </a:t>
            </a:r>
            <a:r>
              <a:rPr lang="uk-UA" sz="2000" dirty="0" err="1"/>
              <a:t>есть</a:t>
            </a:r>
            <a:r>
              <a:rPr lang="uk-UA" sz="2000" dirty="0"/>
              <a:t> </a:t>
            </a:r>
            <a:r>
              <a:rPr lang="uk-UA" sz="2000" dirty="0" err="1"/>
              <a:t>есть</a:t>
            </a:r>
            <a:r>
              <a:rPr lang="uk-UA" sz="2000" dirty="0"/>
              <a:t> колонка «</a:t>
            </a:r>
            <a:r>
              <a:rPr lang="uk-UA" sz="2000" dirty="0" err="1"/>
              <a:t>ок</a:t>
            </a:r>
            <a:r>
              <a:rPr lang="uk-UA" sz="2000" dirty="0"/>
              <a:t>» - </a:t>
            </a:r>
            <a:r>
              <a:rPr lang="uk-UA" sz="2000" dirty="0" err="1"/>
              <a:t>выполнена</a:t>
            </a:r>
            <a:r>
              <a:rPr lang="uk-UA" sz="2000" dirty="0"/>
              <a:t> </a:t>
            </a:r>
            <a:r>
              <a:rPr lang="uk-UA" sz="2000" dirty="0" err="1"/>
              <a:t>или</a:t>
            </a:r>
            <a:r>
              <a:rPr lang="uk-UA" sz="2000" dirty="0"/>
              <a:t> нет служебка. </a:t>
            </a:r>
            <a:r>
              <a:rPr lang="uk-UA" sz="2000" dirty="0" err="1"/>
              <a:t>Есть</a:t>
            </a:r>
            <a:r>
              <a:rPr lang="uk-UA" sz="2000" dirty="0"/>
              <a:t> </a:t>
            </a:r>
            <a:r>
              <a:rPr lang="uk-UA" sz="2000" dirty="0" err="1"/>
              <a:t>сортировка</a:t>
            </a:r>
            <a:r>
              <a:rPr lang="uk-UA" sz="2000" dirty="0"/>
              <a:t>, </a:t>
            </a:r>
            <a:r>
              <a:rPr lang="uk-UA" sz="2000" dirty="0" err="1"/>
              <a:t>фильтрация</a:t>
            </a:r>
            <a:endParaRPr lang="ru-RU" sz="2000" dirty="0"/>
          </a:p>
        </p:txBody>
      </p:sp>
      <p:pic>
        <p:nvPicPr>
          <p:cNvPr id="5" name="Объект 4">
            <a:extLst>
              <a:ext uri="{FF2B5EF4-FFF2-40B4-BE49-F238E27FC236}">
                <a16:creationId xmlns:a16="http://schemas.microsoft.com/office/drawing/2014/main" id="{2443B1C8-0DC4-4FA3-9AF6-FD4C01CA4A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792" y="1449066"/>
            <a:ext cx="8983730" cy="5053348"/>
          </a:xfrm>
        </p:spPr>
      </p:pic>
    </p:spTree>
    <p:extLst>
      <p:ext uri="{BB962C8B-B14F-4D97-AF65-F5344CB8AC3E}">
        <p14:creationId xmlns:p14="http://schemas.microsoft.com/office/powerpoint/2010/main" val="26366067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4DFE82-CB20-4726-9645-0B801742402C}"/>
              </a:ext>
            </a:extLst>
          </p:cNvPr>
          <p:cNvSpPr>
            <a:spLocks noGrp="1"/>
          </p:cNvSpPr>
          <p:nvPr>
            <p:ph type="title"/>
          </p:nvPr>
        </p:nvSpPr>
        <p:spPr>
          <a:xfrm>
            <a:off x="838200" y="365126"/>
            <a:ext cx="10515600" cy="678063"/>
          </a:xfrm>
        </p:spPr>
        <p:txBody>
          <a:bodyPr>
            <a:normAutofit/>
          </a:bodyPr>
          <a:lstStyle/>
          <a:p>
            <a:r>
              <a:rPr lang="ru-RU" sz="2000" dirty="0"/>
              <a:t>Журнал сообщений. Переход в него через кнопку «Сообщения» на главной странице пользователя. Выбрана папка «Входящие». Цвет в зависимости от даты и просмотра сообщения</a:t>
            </a:r>
          </a:p>
        </p:txBody>
      </p:sp>
      <p:pic>
        <p:nvPicPr>
          <p:cNvPr id="9" name="Объект 8">
            <a:extLst>
              <a:ext uri="{FF2B5EF4-FFF2-40B4-BE49-F238E27FC236}">
                <a16:creationId xmlns:a16="http://schemas.microsoft.com/office/drawing/2014/main" id="{98F3A79E-5358-4A81-A345-3D1619AE62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4628" y="1083021"/>
            <a:ext cx="9264774" cy="5211435"/>
          </a:xfrm>
        </p:spPr>
      </p:pic>
    </p:spTree>
    <p:extLst>
      <p:ext uri="{BB962C8B-B14F-4D97-AF65-F5344CB8AC3E}">
        <p14:creationId xmlns:p14="http://schemas.microsoft.com/office/powerpoint/2010/main" val="28110917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568034-F144-4419-BC69-279DFBB2B555}"/>
              </a:ext>
            </a:extLst>
          </p:cNvPr>
          <p:cNvSpPr>
            <a:spLocks noGrp="1"/>
          </p:cNvSpPr>
          <p:nvPr>
            <p:ph type="title"/>
          </p:nvPr>
        </p:nvSpPr>
        <p:spPr>
          <a:xfrm>
            <a:off x="838200" y="365126"/>
            <a:ext cx="10515600" cy="549274"/>
          </a:xfrm>
        </p:spPr>
        <p:txBody>
          <a:bodyPr>
            <a:normAutofit/>
          </a:bodyPr>
          <a:lstStyle/>
          <a:p>
            <a:r>
              <a:rPr lang="ru-RU" sz="2000" dirty="0"/>
              <a:t>Выбрана папка «Отправленные»</a:t>
            </a:r>
          </a:p>
        </p:txBody>
      </p:sp>
      <p:pic>
        <p:nvPicPr>
          <p:cNvPr id="5" name="Объект 4">
            <a:extLst>
              <a:ext uri="{FF2B5EF4-FFF2-40B4-BE49-F238E27FC236}">
                <a16:creationId xmlns:a16="http://schemas.microsoft.com/office/drawing/2014/main" id="{FC0A994B-DF5E-4E82-BF53-007EE2B2D6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3592" y="962412"/>
            <a:ext cx="9762087" cy="5491174"/>
          </a:xfrm>
        </p:spPr>
      </p:pic>
    </p:spTree>
    <p:extLst>
      <p:ext uri="{BB962C8B-B14F-4D97-AF65-F5344CB8AC3E}">
        <p14:creationId xmlns:p14="http://schemas.microsoft.com/office/powerpoint/2010/main" val="41379951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29022A-FDC2-4183-8737-0A8668097C54}"/>
              </a:ext>
            </a:extLst>
          </p:cNvPr>
          <p:cNvSpPr>
            <a:spLocks noGrp="1"/>
          </p:cNvSpPr>
          <p:nvPr>
            <p:ph type="title"/>
          </p:nvPr>
        </p:nvSpPr>
        <p:spPr>
          <a:xfrm>
            <a:off x="838200" y="365125"/>
            <a:ext cx="10515600" cy="459123"/>
          </a:xfrm>
        </p:spPr>
        <p:txBody>
          <a:bodyPr>
            <a:normAutofit fontScale="90000"/>
          </a:bodyPr>
          <a:lstStyle/>
          <a:p>
            <a:r>
              <a:rPr lang="uk-UA" sz="2400" dirty="0" err="1"/>
              <a:t>Страница</a:t>
            </a:r>
            <a:r>
              <a:rPr lang="uk-UA" sz="2400" dirty="0"/>
              <a:t> «</a:t>
            </a:r>
            <a:r>
              <a:rPr lang="uk-UA" sz="2400" dirty="0" err="1"/>
              <a:t>Общий</a:t>
            </a:r>
            <a:r>
              <a:rPr lang="uk-UA" sz="2400" dirty="0"/>
              <a:t> список» в журнале </a:t>
            </a:r>
            <a:r>
              <a:rPr lang="uk-UA" sz="2400" dirty="0" err="1"/>
              <a:t>сообщений</a:t>
            </a:r>
            <a:r>
              <a:rPr lang="uk-UA" dirty="0"/>
              <a:t> </a:t>
            </a:r>
            <a:endParaRPr lang="ru-RU" dirty="0"/>
          </a:p>
        </p:txBody>
      </p:sp>
      <p:pic>
        <p:nvPicPr>
          <p:cNvPr id="5" name="Объект 4">
            <a:extLst>
              <a:ext uri="{FF2B5EF4-FFF2-40B4-BE49-F238E27FC236}">
                <a16:creationId xmlns:a16="http://schemas.microsoft.com/office/drawing/2014/main" id="{2DB59BFD-200D-437B-992E-1CD3970F23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4687" y="1015067"/>
            <a:ext cx="9917652" cy="5578679"/>
          </a:xfrm>
        </p:spPr>
      </p:pic>
    </p:spTree>
    <p:extLst>
      <p:ext uri="{BB962C8B-B14F-4D97-AF65-F5344CB8AC3E}">
        <p14:creationId xmlns:p14="http://schemas.microsoft.com/office/powerpoint/2010/main" val="494120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39DC94-E74F-492F-B5B5-73439AACC5D3}"/>
              </a:ext>
            </a:extLst>
          </p:cNvPr>
          <p:cNvSpPr>
            <a:spLocks noGrp="1"/>
          </p:cNvSpPr>
          <p:nvPr>
            <p:ph type="title"/>
          </p:nvPr>
        </p:nvSpPr>
        <p:spPr>
          <a:xfrm>
            <a:off x="838200" y="365126"/>
            <a:ext cx="10515600" cy="587912"/>
          </a:xfrm>
        </p:spPr>
        <p:txBody>
          <a:bodyPr>
            <a:noAutofit/>
          </a:bodyPr>
          <a:lstStyle/>
          <a:p>
            <a:r>
              <a:rPr lang="ru-RU" dirty="0"/>
              <a:t>Права доступа и ссылки в элементах</a:t>
            </a:r>
          </a:p>
        </p:txBody>
      </p:sp>
      <p:pic>
        <p:nvPicPr>
          <p:cNvPr id="6" name="Объект 5">
            <a:extLst>
              <a:ext uri="{FF2B5EF4-FFF2-40B4-BE49-F238E27FC236}">
                <a16:creationId xmlns:a16="http://schemas.microsoft.com/office/drawing/2014/main" id="{F342CCFF-300C-4D0E-94BA-A7CBDD83F8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1084" y="1796678"/>
            <a:ext cx="8576257" cy="4824144"/>
          </a:xfrm>
        </p:spPr>
      </p:pic>
      <p:sp>
        <p:nvSpPr>
          <p:cNvPr id="4" name="TextBox 3">
            <a:extLst>
              <a:ext uri="{FF2B5EF4-FFF2-40B4-BE49-F238E27FC236}">
                <a16:creationId xmlns:a16="http://schemas.microsoft.com/office/drawing/2014/main" id="{15BF4E25-C8ED-43B1-BD62-63A8DE10CF66}"/>
              </a:ext>
            </a:extLst>
          </p:cNvPr>
          <p:cNvSpPr txBox="1"/>
          <p:nvPr/>
        </p:nvSpPr>
        <p:spPr>
          <a:xfrm>
            <a:off x="838200" y="1088792"/>
            <a:ext cx="10572482" cy="707886"/>
          </a:xfrm>
          <a:prstGeom prst="rect">
            <a:avLst/>
          </a:prstGeom>
          <a:noFill/>
        </p:spPr>
        <p:txBody>
          <a:bodyPr wrap="square" rtlCol="0">
            <a:spAutoFit/>
          </a:bodyPr>
          <a:lstStyle/>
          <a:p>
            <a:r>
              <a:rPr lang="ru-RU" sz="2000" dirty="0">
                <a:latin typeface="+mj-lt"/>
              </a:rPr>
              <a:t>На странице авторизации есть возможность зайти зарегистрированному пользователю (</a:t>
            </a:r>
            <a:r>
              <a:rPr lang="en-US" sz="2000" dirty="0">
                <a:latin typeface="+mj-lt"/>
              </a:rPr>
              <a:t>Login</a:t>
            </a:r>
            <a:r>
              <a:rPr lang="ru-RU" sz="2000" dirty="0">
                <a:latin typeface="+mj-lt"/>
              </a:rPr>
              <a:t>) или создать нового пользователя </a:t>
            </a:r>
            <a:r>
              <a:rPr lang="en-US" sz="2000" dirty="0">
                <a:latin typeface="+mj-lt"/>
              </a:rPr>
              <a:t>(Sign up)</a:t>
            </a:r>
            <a:r>
              <a:rPr lang="uk-UA" sz="2000" dirty="0">
                <a:latin typeface="+mj-lt"/>
              </a:rPr>
              <a:t>. </a:t>
            </a:r>
            <a:r>
              <a:rPr lang="uk-UA" sz="2000" dirty="0" err="1">
                <a:latin typeface="+mj-lt"/>
              </a:rPr>
              <a:t>Нажмем</a:t>
            </a:r>
            <a:r>
              <a:rPr lang="uk-UA" sz="2000" dirty="0">
                <a:latin typeface="+mj-lt"/>
              </a:rPr>
              <a:t> «</a:t>
            </a:r>
            <a:r>
              <a:rPr lang="en-US" sz="2000" dirty="0">
                <a:latin typeface="+mj-lt"/>
              </a:rPr>
              <a:t>Sign up</a:t>
            </a:r>
            <a:r>
              <a:rPr lang="uk-UA" sz="2000" dirty="0">
                <a:latin typeface="+mj-lt"/>
              </a:rPr>
              <a:t>»</a:t>
            </a:r>
            <a:endParaRPr lang="ru-RU" sz="2000" dirty="0">
              <a:latin typeface="+mj-lt"/>
            </a:endParaRPr>
          </a:p>
        </p:txBody>
      </p:sp>
    </p:spTree>
    <p:extLst>
      <p:ext uri="{BB962C8B-B14F-4D97-AF65-F5344CB8AC3E}">
        <p14:creationId xmlns:p14="http://schemas.microsoft.com/office/powerpoint/2010/main" val="42895795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FBFA8B-0E09-4690-90CE-FEE54E422FE6}"/>
              </a:ext>
            </a:extLst>
          </p:cNvPr>
          <p:cNvSpPr>
            <a:spLocks noGrp="1"/>
          </p:cNvSpPr>
          <p:nvPr>
            <p:ph type="title"/>
          </p:nvPr>
        </p:nvSpPr>
        <p:spPr>
          <a:xfrm>
            <a:off x="838200" y="365126"/>
            <a:ext cx="10515600" cy="600790"/>
          </a:xfrm>
        </p:spPr>
        <p:txBody>
          <a:bodyPr>
            <a:normAutofit/>
          </a:bodyPr>
          <a:lstStyle/>
          <a:p>
            <a:r>
              <a:rPr lang="ru-RU" sz="2000" dirty="0"/>
              <a:t>Это заявка от пользователя – необходимо заполнить минимально необходимую информацию</a:t>
            </a:r>
          </a:p>
        </p:txBody>
      </p:sp>
      <p:pic>
        <p:nvPicPr>
          <p:cNvPr id="5" name="Объект 4">
            <a:extLst>
              <a:ext uri="{FF2B5EF4-FFF2-40B4-BE49-F238E27FC236}">
                <a16:creationId xmlns:a16="http://schemas.microsoft.com/office/drawing/2014/main" id="{84A3536B-AE57-4FDB-8E19-2028AA9BA2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7020" y="940159"/>
            <a:ext cx="9524639" cy="5357610"/>
          </a:xfrm>
        </p:spPr>
      </p:pic>
    </p:spTree>
    <p:extLst>
      <p:ext uri="{BB962C8B-B14F-4D97-AF65-F5344CB8AC3E}">
        <p14:creationId xmlns:p14="http://schemas.microsoft.com/office/powerpoint/2010/main" val="10377341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FA7B10-F0BB-4E6F-8CE8-99C1A8DFB364}"/>
              </a:ext>
            </a:extLst>
          </p:cNvPr>
          <p:cNvSpPr>
            <a:spLocks noGrp="1"/>
          </p:cNvSpPr>
          <p:nvPr>
            <p:ph type="title"/>
          </p:nvPr>
        </p:nvSpPr>
        <p:spPr>
          <a:xfrm>
            <a:off x="838200" y="365125"/>
            <a:ext cx="10515600" cy="909883"/>
          </a:xfrm>
        </p:spPr>
        <p:txBody>
          <a:bodyPr>
            <a:normAutofit fontScale="90000"/>
          </a:bodyPr>
          <a:lstStyle/>
          <a:p>
            <a:r>
              <a:rPr lang="ru-RU" sz="2000" dirty="0"/>
              <a:t>После заполнения редактируемые поля подсвечиваются красным. </a:t>
            </a:r>
            <a:r>
              <a:rPr lang="uk-UA" sz="2000" dirty="0"/>
              <a:t>Департамент – </a:t>
            </a:r>
            <a:r>
              <a:rPr lang="uk-UA" sz="2000" dirty="0" err="1"/>
              <a:t>сс</a:t>
            </a:r>
            <a:r>
              <a:rPr lang="ru-RU" sz="2000" dirty="0"/>
              <a:t>ы</a:t>
            </a:r>
            <a:r>
              <a:rPr lang="uk-UA" sz="2000" dirty="0" err="1"/>
              <a:t>лочное</a:t>
            </a:r>
            <a:r>
              <a:rPr lang="uk-UA" sz="2000" dirty="0"/>
              <a:t> поле – </a:t>
            </a:r>
            <a:r>
              <a:rPr lang="uk-UA" sz="2000" dirty="0" err="1"/>
              <a:t>была</a:t>
            </a:r>
            <a:r>
              <a:rPr lang="uk-UA" sz="2000" dirty="0"/>
              <a:t> </a:t>
            </a:r>
            <a:r>
              <a:rPr lang="uk-UA" sz="2000" dirty="0" err="1"/>
              <a:t>открыта</a:t>
            </a:r>
            <a:r>
              <a:rPr lang="uk-UA" sz="2000" dirty="0"/>
              <a:t> </a:t>
            </a:r>
            <a:r>
              <a:rPr lang="uk-UA" sz="2000" dirty="0" err="1"/>
              <a:t>новая</a:t>
            </a:r>
            <a:r>
              <a:rPr lang="uk-UA" sz="2000" dirty="0"/>
              <a:t> </a:t>
            </a:r>
            <a:r>
              <a:rPr lang="uk-UA" sz="2000" dirty="0" err="1"/>
              <a:t>страница</a:t>
            </a:r>
            <a:r>
              <a:rPr lang="uk-UA" sz="2000" dirty="0"/>
              <a:t> </a:t>
            </a:r>
            <a:r>
              <a:rPr lang="uk-UA" sz="2000" dirty="0" err="1"/>
              <a:t>со</a:t>
            </a:r>
            <a:r>
              <a:rPr lang="uk-UA" sz="2000" dirty="0"/>
              <a:t> </a:t>
            </a:r>
            <a:r>
              <a:rPr lang="uk-UA" sz="2000" dirty="0" err="1"/>
              <a:t>всеми</a:t>
            </a:r>
            <a:r>
              <a:rPr lang="uk-UA" sz="2000" dirty="0"/>
              <a:t> департаментами, на </a:t>
            </a:r>
            <a:r>
              <a:rPr lang="uk-UA" sz="2000" dirty="0" err="1"/>
              <a:t>которой</a:t>
            </a:r>
            <a:r>
              <a:rPr lang="uk-UA" sz="2000" dirty="0"/>
              <a:t> </a:t>
            </a:r>
            <a:r>
              <a:rPr lang="uk-UA" sz="2000" dirty="0" err="1"/>
              <a:t>мы</a:t>
            </a:r>
            <a:r>
              <a:rPr lang="uk-UA" sz="2000" dirty="0"/>
              <a:t> </a:t>
            </a:r>
            <a:r>
              <a:rPr lang="uk-UA" sz="2000" dirty="0" err="1"/>
              <a:t>выбрали</a:t>
            </a:r>
            <a:r>
              <a:rPr lang="uk-UA" sz="2000" dirty="0"/>
              <a:t> </a:t>
            </a:r>
            <a:r>
              <a:rPr lang="en-US" sz="2000" dirty="0"/>
              <a:t>“HR”.</a:t>
            </a:r>
            <a:r>
              <a:rPr lang="uk-UA" sz="2000" dirty="0"/>
              <a:t> </a:t>
            </a:r>
            <a:r>
              <a:rPr lang="ru-RU" sz="2000" dirty="0"/>
              <a:t>Все это на основе рефлексии </a:t>
            </a:r>
            <a:r>
              <a:rPr lang="en-US" sz="2000" dirty="0"/>
              <a:t>Java</a:t>
            </a:r>
            <a:endParaRPr lang="ru-RU" sz="2000" dirty="0"/>
          </a:p>
        </p:txBody>
      </p:sp>
      <p:pic>
        <p:nvPicPr>
          <p:cNvPr id="5" name="Объект 4">
            <a:extLst>
              <a:ext uri="{FF2B5EF4-FFF2-40B4-BE49-F238E27FC236}">
                <a16:creationId xmlns:a16="http://schemas.microsoft.com/office/drawing/2014/main" id="{4C7E444D-D645-4994-B085-7161E28E0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0975" y="1341541"/>
            <a:ext cx="9043943" cy="5087217"/>
          </a:xfrm>
        </p:spPr>
      </p:pic>
    </p:spTree>
    <p:extLst>
      <p:ext uri="{BB962C8B-B14F-4D97-AF65-F5344CB8AC3E}">
        <p14:creationId xmlns:p14="http://schemas.microsoft.com/office/powerpoint/2010/main" val="15835794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0A2737-9A5C-49D9-BF53-40392A77E266}"/>
              </a:ext>
            </a:extLst>
          </p:cNvPr>
          <p:cNvSpPr>
            <a:spLocks noGrp="1"/>
          </p:cNvSpPr>
          <p:nvPr>
            <p:ph type="title"/>
          </p:nvPr>
        </p:nvSpPr>
        <p:spPr>
          <a:xfrm>
            <a:off x="838200" y="365126"/>
            <a:ext cx="10515600" cy="652306"/>
          </a:xfrm>
        </p:spPr>
        <p:txBody>
          <a:bodyPr>
            <a:normAutofit/>
          </a:bodyPr>
          <a:lstStyle/>
          <a:p>
            <a:r>
              <a:rPr lang="ru-RU" sz="2000" dirty="0"/>
              <a:t>Новый пользователь добавлен. Зайдем под </a:t>
            </a:r>
            <a:r>
              <a:rPr lang="en-US" sz="2000" dirty="0"/>
              <a:t>admin. </a:t>
            </a:r>
            <a:r>
              <a:rPr lang="ru-RU" sz="2000" dirty="0"/>
              <a:t>В правом </a:t>
            </a:r>
            <a:r>
              <a:rPr lang="uk-UA" sz="2000" dirty="0" err="1"/>
              <a:t>верхнем</a:t>
            </a:r>
            <a:r>
              <a:rPr lang="uk-UA" sz="2000" dirty="0"/>
              <a:t> </a:t>
            </a:r>
            <a:r>
              <a:rPr lang="uk-UA" sz="2000" dirty="0" err="1"/>
              <a:t>углу</a:t>
            </a:r>
            <a:r>
              <a:rPr lang="uk-UA" sz="2000" dirty="0"/>
              <a:t> </a:t>
            </a:r>
            <a:r>
              <a:rPr lang="ru-RU" sz="2000" dirty="0"/>
              <a:t>кнопки «Пользователи» уже 2 пользователя для добавления (был 1)</a:t>
            </a:r>
          </a:p>
        </p:txBody>
      </p:sp>
      <p:pic>
        <p:nvPicPr>
          <p:cNvPr id="5" name="Объект 4">
            <a:extLst>
              <a:ext uri="{FF2B5EF4-FFF2-40B4-BE49-F238E27FC236}">
                <a16:creationId xmlns:a16="http://schemas.microsoft.com/office/drawing/2014/main" id="{C4226F0A-95A7-43CD-BBD9-653B4C3288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6439" y="995196"/>
            <a:ext cx="9458783" cy="5320566"/>
          </a:xfrm>
        </p:spPr>
      </p:pic>
    </p:spTree>
    <p:extLst>
      <p:ext uri="{BB962C8B-B14F-4D97-AF65-F5344CB8AC3E}">
        <p14:creationId xmlns:p14="http://schemas.microsoft.com/office/powerpoint/2010/main" val="39959443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6EE2CE-E092-4FDB-BFAE-8451334E1503}"/>
              </a:ext>
            </a:extLst>
          </p:cNvPr>
          <p:cNvSpPr>
            <a:spLocks noGrp="1"/>
          </p:cNvSpPr>
          <p:nvPr>
            <p:ph type="title"/>
          </p:nvPr>
        </p:nvSpPr>
        <p:spPr/>
        <p:txBody>
          <a:bodyPr>
            <a:normAutofit/>
          </a:bodyPr>
          <a:lstStyle/>
          <a:p>
            <a:r>
              <a:rPr lang="uk-UA" sz="2000" dirty="0" err="1"/>
              <a:t>Откроем</a:t>
            </a:r>
            <a:r>
              <a:rPr lang="uk-UA" sz="2000" dirty="0"/>
              <a:t> </a:t>
            </a:r>
            <a:r>
              <a:rPr lang="uk-UA" sz="2000" dirty="0" err="1"/>
              <a:t>пользователей</a:t>
            </a:r>
            <a:r>
              <a:rPr lang="uk-UA" sz="2000" dirty="0"/>
              <a:t>. </a:t>
            </a:r>
            <a:r>
              <a:rPr lang="uk-UA" sz="2000" dirty="0" err="1"/>
              <a:t>Данная</a:t>
            </a:r>
            <a:r>
              <a:rPr lang="uk-UA" sz="2000" dirty="0"/>
              <a:t> </a:t>
            </a:r>
            <a:r>
              <a:rPr lang="uk-UA" sz="2000" dirty="0" err="1"/>
              <a:t>страница</a:t>
            </a:r>
            <a:r>
              <a:rPr lang="uk-UA" sz="2000" dirty="0"/>
              <a:t> доступна </a:t>
            </a:r>
            <a:r>
              <a:rPr lang="ru-RU" sz="2000"/>
              <a:t>только </a:t>
            </a:r>
            <a:r>
              <a:rPr lang="uk-UA" sz="2000"/>
              <a:t>админу</a:t>
            </a:r>
            <a:r>
              <a:rPr lang="uk-UA" sz="2000" dirty="0"/>
              <a:t>. </a:t>
            </a:r>
            <a:r>
              <a:rPr lang="uk-UA" sz="2000" dirty="0" err="1"/>
              <a:t>Есть</a:t>
            </a:r>
            <a:r>
              <a:rPr lang="uk-UA" sz="2000" dirty="0"/>
              <a:t> 2 роли: </a:t>
            </a:r>
            <a:r>
              <a:rPr lang="en-US" sz="2000" dirty="0"/>
              <a:t>ADMIN, USER. </a:t>
            </a:r>
            <a:r>
              <a:rPr lang="uk-UA" sz="2000" dirty="0" err="1"/>
              <a:t>Админу</a:t>
            </a:r>
            <a:r>
              <a:rPr lang="uk-UA" sz="2000" dirty="0"/>
              <a:t> доступно все. У </a:t>
            </a:r>
            <a:r>
              <a:rPr lang="uk-UA" sz="2000" dirty="0" err="1"/>
              <a:t>пользователя</a:t>
            </a:r>
            <a:r>
              <a:rPr lang="uk-UA" sz="2000" dirty="0"/>
              <a:t> </a:t>
            </a:r>
            <a:r>
              <a:rPr lang="uk-UA" sz="2000" dirty="0" err="1"/>
              <a:t>есть</a:t>
            </a:r>
            <a:r>
              <a:rPr lang="uk-UA" sz="2000" dirty="0"/>
              <a:t> 2 </a:t>
            </a:r>
            <a:r>
              <a:rPr lang="uk-UA" sz="2000" dirty="0" err="1"/>
              <a:t>типа</a:t>
            </a:r>
            <a:r>
              <a:rPr lang="uk-UA" sz="2000" dirty="0"/>
              <a:t> прав </a:t>
            </a:r>
            <a:r>
              <a:rPr lang="uk-UA" sz="2000" dirty="0" err="1"/>
              <a:t>доступа</a:t>
            </a:r>
            <a:r>
              <a:rPr lang="uk-UA" sz="2000" dirty="0"/>
              <a:t> – </a:t>
            </a:r>
            <a:r>
              <a:rPr lang="uk-UA" sz="2000" dirty="0" err="1"/>
              <a:t>просмотр</a:t>
            </a:r>
            <a:r>
              <a:rPr lang="uk-UA" sz="2000" dirty="0"/>
              <a:t>, </a:t>
            </a:r>
            <a:r>
              <a:rPr lang="uk-UA" sz="2000" dirty="0" err="1"/>
              <a:t>редактирование</a:t>
            </a:r>
            <a:r>
              <a:rPr lang="uk-UA" sz="2000" dirty="0"/>
              <a:t> (покажем чуть </a:t>
            </a:r>
            <a:r>
              <a:rPr lang="uk-UA" sz="2000" dirty="0" err="1"/>
              <a:t>позже</a:t>
            </a:r>
            <a:r>
              <a:rPr lang="uk-UA" sz="2000" dirty="0"/>
              <a:t> </a:t>
            </a:r>
            <a:r>
              <a:rPr lang="uk-UA" sz="2000" dirty="0" err="1"/>
              <a:t>как</a:t>
            </a:r>
            <a:r>
              <a:rPr lang="uk-UA" sz="2000" dirty="0"/>
              <a:t> </a:t>
            </a:r>
            <a:r>
              <a:rPr lang="uk-UA" sz="2000" dirty="0" err="1"/>
              <a:t>реализовано</a:t>
            </a:r>
            <a:r>
              <a:rPr lang="uk-UA" sz="2000" dirty="0"/>
              <a:t>). На </a:t>
            </a:r>
            <a:r>
              <a:rPr lang="uk-UA" sz="2000" dirty="0" err="1"/>
              <a:t>данной</a:t>
            </a:r>
            <a:r>
              <a:rPr lang="uk-UA" sz="2000" dirty="0"/>
              <a:t> </a:t>
            </a:r>
            <a:r>
              <a:rPr lang="uk-UA" sz="2000" dirty="0" err="1"/>
              <a:t>странице</a:t>
            </a:r>
            <a:r>
              <a:rPr lang="uk-UA" sz="2000" dirty="0"/>
              <a:t> видим 2 </a:t>
            </a:r>
            <a:r>
              <a:rPr lang="uk-UA" sz="2000" dirty="0" err="1"/>
              <a:t>подсвеченные</a:t>
            </a:r>
            <a:r>
              <a:rPr lang="uk-UA" sz="2000" dirty="0"/>
              <a:t> </a:t>
            </a:r>
            <a:r>
              <a:rPr lang="uk-UA" sz="2000" dirty="0" err="1"/>
              <a:t>красным</a:t>
            </a:r>
            <a:r>
              <a:rPr lang="uk-UA" sz="2000" dirty="0"/>
              <a:t> строки – в </a:t>
            </a:r>
            <a:r>
              <a:rPr lang="uk-UA" sz="2000" dirty="0" err="1"/>
              <a:t>одной</a:t>
            </a:r>
            <a:r>
              <a:rPr lang="uk-UA" sz="2000" dirty="0"/>
              <a:t> </a:t>
            </a:r>
            <a:r>
              <a:rPr lang="uk-UA" sz="2000" dirty="0" err="1"/>
              <a:t>из</a:t>
            </a:r>
            <a:r>
              <a:rPr lang="uk-UA" sz="2000" dirty="0"/>
              <a:t> них - </a:t>
            </a:r>
            <a:r>
              <a:rPr lang="uk-UA" sz="2000" dirty="0" err="1"/>
              <a:t>только</a:t>
            </a:r>
            <a:r>
              <a:rPr lang="uk-UA" sz="2000" dirty="0"/>
              <a:t> </a:t>
            </a:r>
            <a:r>
              <a:rPr lang="uk-UA" sz="2000" dirty="0" err="1"/>
              <a:t>что</a:t>
            </a:r>
            <a:r>
              <a:rPr lang="uk-UA" sz="2000" dirty="0"/>
              <a:t> </a:t>
            </a:r>
            <a:r>
              <a:rPr lang="uk-UA" sz="2000" dirty="0" err="1"/>
              <a:t>созданный</a:t>
            </a:r>
            <a:r>
              <a:rPr lang="uk-UA" sz="2000" dirty="0"/>
              <a:t> </a:t>
            </a:r>
            <a:r>
              <a:rPr lang="uk-UA" sz="2000" dirty="0" err="1"/>
              <a:t>пользователь</a:t>
            </a:r>
            <a:r>
              <a:rPr lang="uk-UA" sz="2000" dirty="0"/>
              <a:t>:</a:t>
            </a:r>
            <a:endParaRPr lang="ru-RU" sz="2000" dirty="0"/>
          </a:p>
        </p:txBody>
      </p:sp>
      <p:pic>
        <p:nvPicPr>
          <p:cNvPr id="5" name="Объект 4">
            <a:extLst>
              <a:ext uri="{FF2B5EF4-FFF2-40B4-BE49-F238E27FC236}">
                <a16:creationId xmlns:a16="http://schemas.microsoft.com/office/drawing/2014/main" id="{1FBB6033-1629-4064-ADCC-0ACD730FE2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743" y="1664930"/>
            <a:ext cx="8769822" cy="4933025"/>
          </a:xfrm>
        </p:spPr>
      </p:pic>
    </p:spTree>
    <p:extLst>
      <p:ext uri="{BB962C8B-B14F-4D97-AF65-F5344CB8AC3E}">
        <p14:creationId xmlns:p14="http://schemas.microsoft.com/office/powerpoint/2010/main" val="23249472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10CA757-1164-4EAE-8C0E-D55CEC16DB82}"/>
              </a:ext>
            </a:extLst>
          </p:cNvPr>
          <p:cNvSpPr>
            <a:spLocks noGrp="1"/>
          </p:cNvSpPr>
          <p:nvPr>
            <p:ph type="title"/>
          </p:nvPr>
        </p:nvSpPr>
        <p:spPr>
          <a:xfrm>
            <a:off x="838200" y="365126"/>
            <a:ext cx="10515600" cy="639426"/>
          </a:xfrm>
        </p:spPr>
        <p:txBody>
          <a:bodyPr>
            <a:noAutofit/>
          </a:bodyPr>
          <a:lstStyle/>
          <a:p>
            <a:r>
              <a:rPr lang="uk-UA" sz="2000" dirty="0"/>
              <a:t>З</a:t>
            </a:r>
            <a:r>
              <a:rPr lang="ru-RU" sz="2000" dirty="0" err="1"/>
              <a:t>аполняем</a:t>
            </a:r>
            <a:r>
              <a:rPr lang="ru-RU" sz="2000" dirty="0"/>
              <a:t> остальную информацию по новому пользователю. Редактированные элементы – красным цветом текст. Нажимаем «</a:t>
            </a:r>
            <a:r>
              <a:rPr lang="en-US" sz="2000" dirty="0"/>
              <a:t>Save</a:t>
            </a:r>
            <a:r>
              <a:rPr lang="ru-RU" sz="2000" dirty="0"/>
              <a:t>»  </a:t>
            </a:r>
          </a:p>
        </p:txBody>
      </p:sp>
      <p:pic>
        <p:nvPicPr>
          <p:cNvPr id="5" name="Объект 4">
            <a:extLst>
              <a:ext uri="{FF2B5EF4-FFF2-40B4-BE49-F238E27FC236}">
                <a16:creationId xmlns:a16="http://schemas.microsoft.com/office/drawing/2014/main" id="{97DEC557-ABC7-4AD8-B405-379477EDCD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3929" y="1153678"/>
            <a:ext cx="9046659" cy="5088746"/>
          </a:xfrm>
        </p:spPr>
      </p:pic>
    </p:spTree>
    <p:extLst>
      <p:ext uri="{BB962C8B-B14F-4D97-AF65-F5344CB8AC3E}">
        <p14:creationId xmlns:p14="http://schemas.microsoft.com/office/powerpoint/2010/main" val="2074926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AB092E-D1CB-4290-80B7-60102A55FE0A}"/>
              </a:ext>
            </a:extLst>
          </p:cNvPr>
          <p:cNvSpPr>
            <a:spLocks noGrp="1"/>
          </p:cNvSpPr>
          <p:nvPr>
            <p:ph type="title"/>
          </p:nvPr>
        </p:nvSpPr>
        <p:spPr>
          <a:xfrm>
            <a:off x="838200" y="365126"/>
            <a:ext cx="10515600" cy="742222"/>
          </a:xfrm>
        </p:spPr>
        <p:txBody>
          <a:bodyPr>
            <a:normAutofit/>
          </a:bodyPr>
          <a:lstStyle/>
          <a:p>
            <a:r>
              <a:rPr lang="uk-UA" sz="2000" dirty="0" err="1"/>
              <a:t>После</a:t>
            </a:r>
            <a:r>
              <a:rPr lang="uk-UA" sz="2000" dirty="0"/>
              <a:t> </a:t>
            </a:r>
            <a:r>
              <a:rPr lang="uk-UA" sz="2000" dirty="0" err="1"/>
              <a:t>создания</a:t>
            </a:r>
            <a:r>
              <a:rPr lang="uk-UA" sz="2000" dirty="0"/>
              <a:t> </a:t>
            </a:r>
            <a:r>
              <a:rPr lang="uk-UA" sz="2000" dirty="0" err="1"/>
              <a:t>начальных</a:t>
            </a:r>
            <a:r>
              <a:rPr lang="uk-UA" sz="2000" dirty="0"/>
              <a:t> </a:t>
            </a:r>
            <a:r>
              <a:rPr lang="uk-UA" sz="2000" dirty="0" err="1"/>
              <a:t>данных</a:t>
            </a:r>
            <a:r>
              <a:rPr lang="uk-UA" sz="2000" dirty="0"/>
              <a:t> </a:t>
            </a:r>
            <a:r>
              <a:rPr lang="uk-UA" sz="2000" dirty="0" err="1"/>
              <a:t>попадаем</a:t>
            </a:r>
            <a:r>
              <a:rPr lang="uk-UA" sz="2000" dirty="0"/>
              <a:t> в панель </a:t>
            </a:r>
            <a:r>
              <a:rPr lang="uk-UA" sz="2000" dirty="0" err="1"/>
              <a:t>администратора</a:t>
            </a:r>
            <a:r>
              <a:rPr lang="uk-UA" sz="2000" dirty="0"/>
              <a:t>. </a:t>
            </a:r>
            <a:r>
              <a:rPr lang="uk-UA" sz="2000" dirty="0" err="1"/>
              <a:t>Когда</a:t>
            </a:r>
            <a:r>
              <a:rPr lang="uk-UA" sz="2000" dirty="0"/>
              <a:t> </a:t>
            </a:r>
            <a:r>
              <a:rPr lang="uk-UA" sz="2000" dirty="0" err="1"/>
              <a:t>данные</a:t>
            </a:r>
            <a:r>
              <a:rPr lang="uk-UA" sz="2000" dirty="0"/>
              <a:t> </a:t>
            </a:r>
            <a:r>
              <a:rPr lang="uk-UA" sz="2000" dirty="0" err="1"/>
              <a:t>есть</a:t>
            </a:r>
            <a:r>
              <a:rPr lang="uk-UA" sz="2000" dirty="0"/>
              <a:t> в </a:t>
            </a:r>
            <a:r>
              <a:rPr lang="uk-UA" sz="2000" dirty="0" err="1"/>
              <a:t>базе</a:t>
            </a:r>
            <a:r>
              <a:rPr lang="uk-UA" sz="2000" dirty="0"/>
              <a:t> – у </a:t>
            </a:r>
            <a:r>
              <a:rPr lang="uk-UA" sz="2000" dirty="0" err="1"/>
              <a:t>нее</a:t>
            </a:r>
            <a:r>
              <a:rPr lang="uk-UA" sz="2000" dirty="0"/>
              <a:t> </a:t>
            </a:r>
            <a:r>
              <a:rPr lang="uk-UA" sz="2000" dirty="0" err="1"/>
              <a:t>такой</a:t>
            </a:r>
            <a:r>
              <a:rPr lang="uk-UA" sz="2000" dirty="0"/>
              <a:t> вид</a:t>
            </a:r>
            <a:endParaRPr lang="ru-RU" sz="2000" dirty="0"/>
          </a:p>
        </p:txBody>
      </p:sp>
      <p:pic>
        <p:nvPicPr>
          <p:cNvPr id="5" name="Объект 4">
            <a:extLst>
              <a:ext uri="{FF2B5EF4-FFF2-40B4-BE49-F238E27FC236}">
                <a16:creationId xmlns:a16="http://schemas.microsoft.com/office/drawing/2014/main" id="{7D730FF9-94B5-423E-9EBD-98A56D9C09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9470" y="1233771"/>
            <a:ext cx="9407267" cy="5206405"/>
          </a:xfrm>
        </p:spPr>
      </p:pic>
    </p:spTree>
    <p:extLst>
      <p:ext uri="{BB962C8B-B14F-4D97-AF65-F5344CB8AC3E}">
        <p14:creationId xmlns:p14="http://schemas.microsoft.com/office/powerpoint/2010/main" val="8282735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D274EF1-8E21-41C4-8087-F973932BEFFD}"/>
              </a:ext>
            </a:extLst>
          </p:cNvPr>
          <p:cNvSpPr>
            <a:spLocks noGrp="1"/>
          </p:cNvSpPr>
          <p:nvPr>
            <p:ph type="title"/>
          </p:nvPr>
        </p:nvSpPr>
        <p:spPr>
          <a:xfrm>
            <a:off x="838200" y="365125"/>
            <a:ext cx="10515600" cy="665185"/>
          </a:xfrm>
        </p:spPr>
        <p:txBody>
          <a:bodyPr>
            <a:normAutofit/>
          </a:bodyPr>
          <a:lstStyle/>
          <a:p>
            <a:r>
              <a:rPr lang="uk-UA" sz="2000" dirty="0" err="1"/>
              <a:t>Попадаем</a:t>
            </a:r>
            <a:r>
              <a:rPr lang="uk-UA" sz="2000" dirty="0"/>
              <a:t> </a:t>
            </a:r>
            <a:r>
              <a:rPr lang="uk-UA" sz="2000" dirty="0" err="1"/>
              <a:t>обратно</a:t>
            </a:r>
            <a:r>
              <a:rPr lang="uk-UA" sz="2000" dirty="0"/>
              <a:t> в список </a:t>
            </a:r>
            <a:r>
              <a:rPr lang="uk-UA" sz="2000" dirty="0" err="1"/>
              <a:t>пользователей</a:t>
            </a:r>
            <a:r>
              <a:rPr lang="uk-UA" sz="2000" dirty="0"/>
              <a:t>, но </a:t>
            </a:r>
            <a:r>
              <a:rPr lang="uk-UA" sz="2000" dirty="0" err="1"/>
              <a:t>теперь</a:t>
            </a:r>
            <a:r>
              <a:rPr lang="uk-UA" sz="2000" dirty="0"/>
              <a:t> </a:t>
            </a:r>
            <a:r>
              <a:rPr lang="uk-UA" sz="2000" dirty="0" err="1"/>
              <a:t>нов</a:t>
            </a:r>
            <a:r>
              <a:rPr lang="ru-RU" sz="2000" dirty="0" err="1"/>
              <a:t>ый</a:t>
            </a:r>
            <a:r>
              <a:rPr lang="ru-RU" sz="2000" dirty="0"/>
              <a:t> пользователь </a:t>
            </a:r>
            <a:r>
              <a:rPr lang="en-US" sz="2000" dirty="0"/>
              <a:t>(</a:t>
            </a:r>
            <a:r>
              <a:rPr lang="en-US" sz="2000" dirty="0" err="1"/>
              <a:t>elena</a:t>
            </a:r>
            <a:r>
              <a:rPr lang="en-US" sz="2000" dirty="0"/>
              <a:t>) </a:t>
            </a:r>
            <a:r>
              <a:rPr lang="ru-RU" sz="2000" dirty="0"/>
              <a:t>уже не подсвечивается красным</a:t>
            </a:r>
          </a:p>
        </p:txBody>
      </p:sp>
      <p:pic>
        <p:nvPicPr>
          <p:cNvPr id="5" name="Объект 4">
            <a:extLst>
              <a:ext uri="{FF2B5EF4-FFF2-40B4-BE49-F238E27FC236}">
                <a16:creationId xmlns:a16="http://schemas.microsoft.com/office/drawing/2014/main" id="{A5F6B416-4B56-44BB-88D1-D402C61935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2844" y="1174356"/>
            <a:ext cx="9189273" cy="5168966"/>
          </a:xfrm>
        </p:spPr>
      </p:pic>
    </p:spTree>
    <p:extLst>
      <p:ext uri="{BB962C8B-B14F-4D97-AF65-F5344CB8AC3E}">
        <p14:creationId xmlns:p14="http://schemas.microsoft.com/office/powerpoint/2010/main" val="35767024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7AB507-4E39-4074-8E16-95E0E7D3B9CD}"/>
              </a:ext>
            </a:extLst>
          </p:cNvPr>
          <p:cNvSpPr>
            <a:spLocks noGrp="1"/>
          </p:cNvSpPr>
          <p:nvPr>
            <p:ph type="title"/>
          </p:nvPr>
        </p:nvSpPr>
        <p:spPr>
          <a:xfrm>
            <a:off x="838200" y="365125"/>
            <a:ext cx="10515600" cy="690943"/>
          </a:xfrm>
        </p:spPr>
        <p:txBody>
          <a:bodyPr>
            <a:normAutofit/>
          </a:bodyPr>
          <a:lstStyle/>
          <a:p>
            <a:r>
              <a:rPr lang="ru-RU" sz="2000" dirty="0"/>
              <a:t>Зайдем на страницу авторизации </a:t>
            </a:r>
            <a:r>
              <a:rPr lang="en-US" sz="2000" dirty="0">
                <a:hlinkClick r:id="rId2"/>
              </a:rPr>
              <a:t>http://localhost:8080/user</a:t>
            </a:r>
            <a:r>
              <a:rPr lang="en-US" sz="2000" dirty="0"/>
              <a:t>? </a:t>
            </a:r>
            <a:br>
              <a:rPr lang="uk-UA" sz="2000" dirty="0"/>
            </a:br>
            <a:r>
              <a:rPr lang="en-US" sz="2000" dirty="0" err="1"/>
              <a:t>elena</a:t>
            </a:r>
            <a:r>
              <a:rPr lang="en-US" sz="2000" dirty="0"/>
              <a:t> </a:t>
            </a:r>
            <a:r>
              <a:rPr lang="uk-UA" sz="2000" dirty="0" err="1"/>
              <a:t>есть</a:t>
            </a:r>
            <a:r>
              <a:rPr lang="uk-UA" sz="2000" dirty="0"/>
              <a:t> в </a:t>
            </a:r>
            <a:r>
              <a:rPr lang="uk-UA" sz="2000" dirty="0" err="1"/>
              <a:t>списке</a:t>
            </a:r>
            <a:r>
              <a:rPr lang="uk-UA" sz="2000" dirty="0"/>
              <a:t> </a:t>
            </a:r>
            <a:r>
              <a:rPr lang="uk-UA" sz="2000" dirty="0" err="1"/>
              <a:t>пользователей</a:t>
            </a:r>
            <a:r>
              <a:rPr lang="uk-UA" sz="2000" dirty="0"/>
              <a:t>. Зайдем </a:t>
            </a:r>
            <a:r>
              <a:rPr lang="uk-UA" sz="2000" dirty="0" err="1"/>
              <a:t>под</a:t>
            </a:r>
            <a:r>
              <a:rPr lang="uk-UA" sz="2000" dirty="0"/>
              <a:t> ней (пароль 234)</a:t>
            </a:r>
            <a:endParaRPr lang="ru-RU" sz="2000" dirty="0"/>
          </a:p>
        </p:txBody>
      </p:sp>
      <p:pic>
        <p:nvPicPr>
          <p:cNvPr id="5" name="Объект 4">
            <a:extLst>
              <a:ext uri="{FF2B5EF4-FFF2-40B4-BE49-F238E27FC236}">
                <a16:creationId xmlns:a16="http://schemas.microsoft.com/office/drawing/2014/main" id="{A52C1B75-4408-4A14-B431-D7204EACBB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7614" y="1146221"/>
            <a:ext cx="9314792" cy="5239570"/>
          </a:xfrm>
        </p:spPr>
      </p:pic>
    </p:spTree>
    <p:extLst>
      <p:ext uri="{BB962C8B-B14F-4D97-AF65-F5344CB8AC3E}">
        <p14:creationId xmlns:p14="http://schemas.microsoft.com/office/powerpoint/2010/main" val="32873970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C76F3B-B489-4AA7-BECF-0F6EBC5EDA34}"/>
              </a:ext>
            </a:extLst>
          </p:cNvPr>
          <p:cNvSpPr>
            <a:spLocks noGrp="1"/>
          </p:cNvSpPr>
          <p:nvPr>
            <p:ph type="title"/>
          </p:nvPr>
        </p:nvSpPr>
        <p:spPr>
          <a:xfrm>
            <a:off x="838200" y="365125"/>
            <a:ext cx="10515600" cy="549275"/>
          </a:xfrm>
        </p:spPr>
        <p:txBody>
          <a:bodyPr>
            <a:normAutofit/>
          </a:bodyPr>
          <a:lstStyle/>
          <a:p>
            <a:r>
              <a:rPr lang="uk-UA" sz="2000" dirty="0" err="1"/>
              <a:t>Зашли</a:t>
            </a:r>
            <a:r>
              <a:rPr lang="uk-UA" sz="2000" dirty="0"/>
              <a:t> – все нормально. Можем </a:t>
            </a:r>
            <a:r>
              <a:rPr lang="uk-UA" sz="2000" dirty="0" err="1"/>
              <a:t>работать</a:t>
            </a:r>
            <a:r>
              <a:rPr lang="uk-UA" sz="2000" dirty="0"/>
              <a:t> </a:t>
            </a:r>
            <a:r>
              <a:rPr lang="uk-UA" sz="2000" dirty="0" err="1"/>
              <a:t>под</a:t>
            </a:r>
            <a:r>
              <a:rPr lang="uk-UA" sz="2000" dirty="0"/>
              <a:t> </a:t>
            </a:r>
            <a:r>
              <a:rPr lang="uk-UA" sz="2000" dirty="0" err="1"/>
              <a:t>нов</a:t>
            </a:r>
            <a:r>
              <a:rPr lang="ru-RU" sz="2000" dirty="0"/>
              <a:t>ы</a:t>
            </a:r>
            <a:r>
              <a:rPr lang="uk-UA" sz="2000" dirty="0"/>
              <a:t>м </a:t>
            </a:r>
            <a:r>
              <a:rPr lang="uk-UA" sz="2000" dirty="0" err="1"/>
              <a:t>пользователем</a:t>
            </a:r>
            <a:endParaRPr lang="ru-RU" sz="2000" dirty="0"/>
          </a:p>
        </p:txBody>
      </p:sp>
      <p:pic>
        <p:nvPicPr>
          <p:cNvPr id="5" name="Объект 4">
            <a:extLst>
              <a:ext uri="{FF2B5EF4-FFF2-40B4-BE49-F238E27FC236}">
                <a16:creationId xmlns:a16="http://schemas.microsoft.com/office/drawing/2014/main" id="{7C63D054-9040-49E1-8BC2-A492C6E14E7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39403" y="914398"/>
            <a:ext cx="9524645" cy="5357613"/>
          </a:xfrm>
        </p:spPr>
      </p:pic>
    </p:spTree>
    <p:extLst>
      <p:ext uri="{BB962C8B-B14F-4D97-AF65-F5344CB8AC3E}">
        <p14:creationId xmlns:p14="http://schemas.microsoft.com/office/powerpoint/2010/main" val="16642741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87D3CD-4427-403D-BC4C-5EAA69C5231A}"/>
              </a:ext>
            </a:extLst>
          </p:cNvPr>
          <p:cNvSpPr>
            <a:spLocks noGrp="1"/>
          </p:cNvSpPr>
          <p:nvPr>
            <p:ph type="title"/>
          </p:nvPr>
        </p:nvSpPr>
        <p:spPr>
          <a:xfrm>
            <a:off x="838200" y="365126"/>
            <a:ext cx="10515600" cy="626548"/>
          </a:xfrm>
        </p:spPr>
        <p:txBody>
          <a:bodyPr>
            <a:noAutofit/>
          </a:bodyPr>
          <a:lstStyle/>
          <a:p>
            <a:r>
              <a:rPr lang="ru-RU" sz="2000" dirty="0"/>
              <a:t>Еще у пользователя есть 2 типа прав доступа (просмотр, редактирование). Покажем их. Нажимаем «Установка прав»</a:t>
            </a:r>
          </a:p>
        </p:txBody>
      </p:sp>
      <p:pic>
        <p:nvPicPr>
          <p:cNvPr id="9" name="Объект 8">
            <a:extLst>
              <a:ext uri="{FF2B5EF4-FFF2-40B4-BE49-F238E27FC236}">
                <a16:creationId xmlns:a16="http://schemas.microsoft.com/office/drawing/2014/main" id="{57C5FF17-9F88-4FE9-9240-C6BA6A82F8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7448" y="1043188"/>
            <a:ext cx="9321335" cy="5243251"/>
          </a:xfrm>
        </p:spPr>
      </p:pic>
    </p:spTree>
    <p:extLst>
      <p:ext uri="{BB962C8B-B14F-4D97-AF65-F5344CB8AC3E}">
        <p14:creationId xmlns:p14="http://schemas.microsoft.com/office/powerpoint/2010/main" val="9153858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6A1210-7130-4301-B4A5-03D2A2C6A6C5}"/>
              </a:ext>
            </a:extLst>
          </p:cNvPr>
          <p:cNvSpPr>
            <a:spLocks noGrp="1"/>
          </p:cNvSpPr>
          <p:nvPr>
            <p:ph type="title"/>
          </p:nvPr>
        </p:nvSpPr>
        <p:spPr/>
        <p:txBody>
          <a:bodyPr>
            <a:normAutofit/>
          </a:bodyPr>
          <a:lstStyle/>
          <a:p>
            <a:r>
              <a:rPr lang="ru-RU" sz="2000" dirty="0"/>
              <a:t>Попадаем в меню, в котором пользователям можно установить права на справочники и документы. По умолчанию все справочники доступны на просмотр, а документы на редактирование (исключение – справочник «Пользователи» - доступ к нему только администратору)</a:t>
            </a:r>
            <a:r>
              <a:rPr lang="en-US" sz="2000" dirty="0"/>
              <a:t>.</a:t>
            </a:r>
            <a:r>
              <a:rPr lang="ru-RU" sz="2000" dirty="0"/>
              <a:t> Эти</a:t>
            </a:r>
            <a:r>
              <a:rPr lang="en-US" sz="2000" dirty="0"/>
              <a:t> </a:t>
            </a:r>
            <a:r>
              <a:rPr lang="ru-RU" sz="2000" dirty="0"/>
              <a:t>п</a:t>
            </a:r>
            <a:r>
              <a:rPr lang="uk-UA" sz="2000" dirty="0" err="1"/>
              <a:t>рава</a:t>
            </a:r>
            <a:r>
              <a:rPr lang="uk-UA" sz="2000" dirty="0"/>
              <a:t> </a:t>
            </a:r>
            <a:r>
              <a:rPr lang="uk-UA" sz="2000" dirty="0" err="1"/>
              <a:t>пользователь</a:t>
            </a:r>
            <a:r>
              <a:rPr lang="uk-UA" sz="2000" dirty="0"/>
              <a:t> </a:t>
            </a:r>
            <a:r>
              <a:rPr lang="uk-UA" sz="2000" dirty="0" err="1"/>
              <a:t>видит</a:t>
            </a:r>
            <a:r>
              <a:rPr lang="uk-UA" sz="2000" dirty="0"/>
              <a:t> на </a:t>
            </a:r>
            <a:r>
              <a:rPr lang="uk-UA" sz="2000" dirty="0" err="1"/>
              <a:t>закладке</a:t>
            </a:r>
            <a:r>
              <a:rPr lang="uk-UA" sz="2000" dirty="0"/>
              <a:t> «</a:t>
            </a:r>
            <a:r>
              <a:rPr lang="uk-UA" sz="2000" dirty="0" err="1"/>
              <a:t>Доступные</a:t>
            </a:r>
            <a:r>
              <a:rPr lang="uk-UA" sz="2000" dirty="0"/>
              <a:t> </a:t>
            </a:r>
            <a:r>
              <a:rPr lang="uk-UA" sz="2000" dirty="0" err="1"/>
              <a:t>объекты</a:t>
            </a:r>
            <a:r>
              <a:rPr lang="uk-UA" sz="2000" dirty="0"/>
              <a:t>»</a:t>
            </a:r>
            <a:endParaRPr lang="ru-RU" sz="2000" dirty="0"/>
          </a:p>
        </p:txBody>
      </p:sp>
      <p:pic>
        <p:nvPicPr>
          <p:cNvPr id="5" name="Объект 4">
            <a:extLst>
              <a:ext uri="{FF2B5EF4-FFF2-40B4-BE49-F238E27FC236}">
                <a16:creationId xmlns:a16="http://schemas.microsoft.com/office/drawing/2014/main" id="{074DAFF1-E1D9-4576-9C78-020B0AEB6F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1902" y="1745633"/>
            <a:ext cx="8602043" cy="4838649"/>
          </a:xfrm>
        </p:spPr>
      </p:pic>
    </p:spTree>
    <p:extLst>
      <p:ext uri="{BB962C8B-B14F-4D97-AF65-F5344CB8AC3E}">
        <p14:creationId xmlns:p14="http://schemas.microsoft.com/office/powerpoint/2010/main" val="6727446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C09E5B-C219-45D4-92DF-B38D2879C222}"/>
              </a:ext>
            </a:extLst>
          </p:cNvPr>
          <p:cNvSpPr>
            <a:spLocks noGrp="1"/>
          </p:cNvSpPr>
          <p:nvPr>
            <p:ph type="title"/>
          </p:nvPr>
        </p:nvSpPr>
        <p:spPr>
          <a:xfrm>
            <a:off x="922788" y="407071"/>
            <a:ext cx="9332053" cy="713392"/>
          </a:xfrm>
        </p:spPr>
        <p:txBody>
          <a:bodyPr>
            <a:normAutofit/>
          </a:bodyPr>
          <a:lstStyle/>
          <a:p>
            <a:r>
              <a:rPr lang="ru-RU" sz="2000" dirty="0"/>
              <a:t>«Доступные объекты» - доступ пользователя к справочникам и документам. Картинка лупа – просмотр, карандаш - редактирование</a:t>
            </a:r>
          </a:p>
        </p:txBody>
      </p:sp>
      <p:pic>
        <p:nvPicPr>
          <p:cNvPr id="5" name="Объект 4">
            <a:extLst>
              <a:ext uri="{FF2B5EF4-FFF2-40B4-BE49-F238E27FC236}">
                <a16:creationId xmlns:a16="http://schemas.microsoft.com/office/drawing/2014/main" id="{F9496C95-405D-4CCB-8465-B66BB739F2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8013" y="1380770"/>
            <a:ext cx="8983042" cy="5052961"/>
          </a:xfrm>
        </p:spPr>
      </p:pic>
    </p:spTree>
    <p:extLst>
      <p:ext uri="{BB962C8B-B14F-4D97-AF65-F5344CB8AC3E}">
        <p14:creationId xmlns:p14="http://schemas.microsoft.com/office/powerpoint/2010/main" val="23534562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291D36-7B65-4E74-8FE1-AE55D09AE5E7}"/>
              </a:ext>
            </a:extLst>
          </p:cNvPr>
          <p:cNvSpPr>
            <a:spLocks noGrp="1"/>
          </p:cNvSpPr>
          <p:nvPr>
            <p:ph type="title"/>
          </p:nvPr>
        </p:nvSpPr>
        <p:spPr>
          <a:xfrm>
            <a:off x="745922" y="323181"/>
            <a:ext cx="10515600" cy="1222284"/>
          </a:xfrm>
        </p:spPr>
        <p:txBody>
          <a:bodyPr>
            <a:noAutofit/>
          </a:bodyPr>
          <a:lstStyle/>
          <a:p>
            <a:r>
              <a:rPr lang="ru-RU" sz="1800" dirty="0"/>
              <a:t>На данной странице есть возможность установить как вручную в каждой строке, так и сразу пользователю установить/снять просмотр/редактирование. Есть проверки: если ставим редактирование – автоматически ставится просмотр, снимаем просмотр – автоматически снимается редактирование. Изменим под админом права данного пользователя – заполнили редактирование первых 3-х строк – нажимаем «Записать»</a:t>
            </a:r>
          </a:p>
        </p:txBody>
      </p:sp>
      <p:pic>
        <p:nvPicPr>
          <p:cNvPr id="5" name="Объект 4">
            <a:extLst>
              <a:ext uri="{FF2B5EF4-FFF2-40B4-BE49-F238E27FC236}">
                <a16:creationId xmlns:a16="http://schemas.microsoft.com/office/drawing/2014/main" id="{B37969B0-896E-4EC5-8525-DE7787D5EB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4082" y="1609859"/>
            <a:ext cx="8912200" cy="4971464"/>
          </a:xfrm>
        </p:spPr>
      </p:pic>
    </p:spTree>
    <p:extLst>
      <p:ext uri="{BB962C8B-B14F-4D97-AF65-F5344CB8AC3E}">
        <p14:creationId xmlns:p14="http://schemas.microsoft.com/office/powerpoint/2010/main" val="14704848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67D4B41-B8C1-49B3-82B4-F30CAA9849F2}"/>
              </a:ext>
            </a:extLst>
          </p:cNvPr>
          <p:cNvSpPr>
            <a:spLocks noGrp="1"/>
          </p:cNvSpPr>
          <p:nvPr>
            <p:ph type="title"/>
          </p:nvPr>
        </p:nvSpPr>
        <p:spPr>
          <a:xfrm>
            <a:off x="469084" y="348348"/>
            <a:ext cx="10515600" cy="624776"/>
          </a:xfrm>
        </p:spPr>
        <p:txBody>
          <a:bodyPr>
            <a:normAutofit/>
          </a:bodyPr>
          <a:lstStyle/>
          <a:p>
            <a:r>
              <a:rPr lang="ru-RU" sz="2000" dirty="0"/>
              <a:t>Посмотрим под пользователем</a:t>
            </a:r>
          </a:p>
        </p:txBody>
      </p:sp>
      <p:pic>
        <p:nvPicPr>
          <p:cNvPr id="5" name="Объект 4">
            <a:extLst>
              <a:ext uri="{FF2B5EF4-FFF2-40B4-BE49-F238E27FC236}">
                <a16:creationId xmlns:a16="http://schemas.microsoft.com/office/drawing/2014/main" id="{5BA9B686-8A7E-4A50-92C7-2E60632B51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6028" y="960245"/>
            <a:ext cx="9693943" cy="5452843"/>
          </a:xfrm>
        </p:spPr>
      </p:pic>
    </p:spTree>
    <p:extLst>
      <p:ext uri="{BB962C8B-B14F-4D97-AF65-F5344CB8AC3E}">
        <p14:creationId xmlns:p14="http://schemas.microsoft.com/office/powerpoint/2010/main" val="23039062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1677BA-5977-4CC0-8389-BD6E3B66B4A9}"/>
              </a:ext>
            </a:extLst>
          </p:cNvPr>
          <p:cNvSpPr>
            <a:spLocks noGrp="1"/>
          </p:cNvSpPr>
          <p:nvPr>
            <p:ph type="title"/>
          </p:nvPr>
        </p:nvSpPr>
        <p:spPr>
          <a:xfrm>
            <a:off x="838200" y="365125"/>
            <a:ext cx="10515600" cy="800945"/>
          </a:xfrm>
        </p:spPr>
        <p:txBody>
          <a:bodyPr>
            <a:normAutofit/>
          </a:bodyPr>
          <a:lstStyle/>
          <a:p>
            <a:r>
              <a:rPr lang="ru-RU" sz="2000" dirty="0"/>
              <a:t>Теперь кликнем на </a:t>
            </a:r>
            <a:r>
              <a:rPr lang="en-US" sz="2000" dirty="0"/>
              <a:t>Contractor (</a:t>
            </a:r>
            <a:r>
              <a:rPr lang="uk-UA" sz="2000" dirty="0"/>
              <a:t>Контрагент</a:t>
            </a:r>
            <a:r>
              <a:rPr lang="en-US" sz="2000" dirty="0"/>
              <a:t>)</a:t>
            </a:r>
            <a:r>
              <a:rPr lang="uk-UA" sz="2000" dirty="0"/>
              <a:t> – он </a:t>
            </a:r>
            <a:r>
              <a:rPr lang="uk-UA" sz="2000" dirty="0" err="1"/>
              <a:t>доступен</a:t>
            </a:r>
            <a:r>
              <a:rPr lang="uk-UA" sz="2000" dirty="0"/>
              <a:t> для </a:t>
            </a:r>
            <a:r>
              <a:rPr lang="uk-UA" sz="2000" dirty="0" err="1"/>
              <a:t>редактирования</a:t>
            </a:r>
            <a:r>
              <a:rPr lang="uk-UA" sz="2000" dirty="0"/>
              <a:t>. </a:t>
            </a:r>
            <a:r>
              <a:rPr lang="uk-UA" sz="2000" dirty="0" err="1"/>
              <a:t>Редактируем</a:t>
            </a:r>
            <a:r>
              <a:rPr lang="uk-UA" sz="2000" dirty="0"/>
              <a:t> – </a:t>
            </a:r>
            <a:r>
              <a:rPr lang="uk-UA" sz="2000" dirty="0" err="1"/>
              <a:t>кликаем</a:t>
            </a:r>
            <a:r>
              <a:rPr lang="uk-UA" sz="2000" dirty="0"/>
              <a:t> на «РТЦ Варус-8…»</a:t>
            </a:r>
            <a:endParaRPr lang="ru-RU" sz="2000" dirty="0"/>
          </a:p>
        </p:txBody>
      </p:sp>
      <p:pic>
        <p:nvPicPr>
          <p:cNvPr id="5" name="Объект 4">
            <a:extLst>
              <a:ext uri="{FF2B5EF4-FFF2-40B4-BE49-F238E27FC236}">
                <a16:creationId xmlns:a16="http://schemas.microsoft.com/office/drawing/2014/main" id="{FDB29DAD-C886-4978-B7EA-789CEE94F6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6450" y="1253330"/>
            <a:ext cx="9474498" cy="5329405"/>
          </a:xfrm>
        </p:spPr>
      </p:pic>
    </p:spTree>
    <p:extLst>
      <p:ext uri="{BB962C8B-B14F-4D97-AF65-F5344CB8AC3E}">
        <p14:creationId xmlns:p14="http://schemas.microsoft.com/office/powerpoint/2010/main" val="2277404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5ABF90-7D80-4EF4-990F-E503C3E051B6}"/>
              </a:ext>
            </a:extLst>
          </p:cNvPr>
          <p:cNvSpPr>
            <a:spLocks noGrp="1"/>
          </p:cNvSpPr>
          <p:nvPr>
            <p:ph type="title"/>
          </p:nvPr>
        </p:nvSpPr>
        <p:spPr>
          <a:xfrm>
            <a:off x="838200" y="365125"/>
            <a:ext cx="10515600" cy="918391"/>
          </a:xfrm>
        </p:spPr>
        <p:txBody>
          <a:bodyPr>
            <a:normAutofit/>
          </a:bodyPr>
          <a:lstStyle/>
          <a:p>
            <a:r>
              <a:rPr lang="ru-RU" sz="2000" dirty="0"/>
              <a:t>Открываем карточку элемента – редактируем наименование</a:t>
            </a:r>
            <a:r>
              <a:rPr lang="en-US" sz="2000" dirty="0"/>
              <a:t> – </a:t>
            </a:r>
            <a:r>
              <a:rPr lang="uk-UA" sz="2000" dirty="0" err="1"/>
              <a:t>цвет</a:t>
            </a:r>
            <a:r>
              <a:rPr lang="uk-UA" sz="2000" dirty="0"/>
              <a:t> </a:t>
            </a:r>
            <a:r>
              <a:rPr lang="uk-UA" sz="2000" dirty="0" err="1"/>
              <a:t>текста</a:t>
            </a:r>
            <a:r>
              <a:rPr lang="ru-RU" sz="2000" dirty="0"/>
              <a:t>. Все поля доступны для редактирования, кроме </a:t>
            </a:r>
            <a:r>
              <a:rPr lang="en-US" sz="2000" dirty="0"/>
              <a:t>id</a:t>
            </a:r>
            <a:endParaRPr lang="ru-RU" sz="2000" dirty="0"/>
          </a:p>
        </p:txBody>
      </p:sp>
      <p:pic>
        <p:nvPicPr>
          <p:cNvPr id="5" name="Объект 4">
            <a:extLst>
              <a:ext uri="{FF2B5EF4-FFF2-40B4-BE49-F238E27FC236}">
                <a16:creationId xmlns:a16="http://schemas.microsoft.com/office/drawing/2014/main" id="{7CF70CF2-D538-4E26-9BBD-EEEDF7D45B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9837" y="1296395"/>
            <a:ext cx="9113771" cy="5126496"/>
          </a:xfrm>
        </p:spPr>
      </p:pic>
    </p:spTree>
    <p:extLst>
      <p:ext uri="{BB962C8B-B14F-4D97-AF65-F5344CB8AC3E}">
        <p14:creationId xmlns:p14="http://schemas.microsoft.com/office/powerpoint/2010/main" val="3718981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9B2CF4-1EEC-4FDB-9EAD-017A78952149}"/>
              </a:ext>
            </a:extLst>
          </p:cNvPr>
          <p:cNvSpPr>
            <a:spLocks noGrp="1"/>
          </p:cNvSpPr>
          <p:nvPr>
            <p:ph type="title"/>
          </p:nvPr>
        </p:nvSpPr>
        <p:spPr/>
        <p:txBody>
          <a:bodyPr>
            <a:noAutofit/>
          </a:bodyPr>
          <a:lstStyle/>
          <a:p>
            <a:r>
              <a:rPr lang="uk-UA" sz="1600" dirty="0"/>
              <a:t>Перейдем на </a:t>
            </a:r>
            <a:r>
              <a:rPr lang="uk-UA" sz="1600" dirty="0" err="1"/>
              <a:t>страницу</a:t>
            </a:r>
            <a:r>
              <a:rPr lang="uk-UA" sz="1600" dirty="0"/>
              <a:t> </a:t>
            </a:r>
            <a:r>
              <a:rPr lang="uk-UA" sz="1600" dirty="0" err="1"/>
              <a:t>авторизации</a:t>
            </a:r>
            <a:r>
              <a:rPr lang="uk-UA" sz="1600" dirty="0"/>
              <a:t> </a:t>
            </a:r>
            <a:r>
              <a:rPr lang="en-US" sz="1600" dirty="0">
                <a:hlinkClick r:id="rId2"/>
              </a:rPr>
              <a:t>http://localhost:8080/user?</a:t>
            </a:r>
            <a:br>
              <a:rPr lang="uk-UA" sz="1600" dirty="0"/>
            </a:br>
            <a:r>
              <a:rPr lang="uk-UA" sz="1600" dirty="0"/>
              <a:t>Пароль </a:t>
            </a:r>
            <a:r>
              <a:rPr lang="en-US" sz="1600" dirty="0"/>
              <a:t>admin: 12345</a:t>
            </a:r>
            <a:r>
              <a:rPr lang="uk-UA" sz="1600" dirty="0"/>
              <a:t> </a:t>
            </a:r>
            <a:br>
              <a:rPr lang="uk-UA" sz="1600" dirty="0"/>
            </a:br>
            <a:r>
              <a:rPr lang="ru-RU" sz="1600" dirty="0"/>
              <a:t>пользователи </a:t>
            </a:r>
            <a:r>
              <a:rPr lang="en-US" sz="1600" dirty="0" err="1"/>
              <a:t>itkostya</a:t>
            </a:r>
            <a:r>
              <a:rPr lang="uk-UA" sz="1600" dirty="0"/>
              <a:t>, </a:t>
            </a:r>
            <a:r>
              <a:rPr lang="en-US" sz="1600" dirty="0" err="1"/>
              <a:t>it_director</a:t>
            </a:r>
            <a:r>
              <a:rPr lang="en-US" sz="1600" dirty="0"/>
              <a:t>, it_admin1, it_admin2</a:t>
            </a:r>
            <a:r>
              <a:rPr lang="ru-RU" sz="1600" dirty="0"/>
              <a:t>: 123</a:t>
            </a:r>
            <a:br>
              <a:rPr lang="en-US" sz="1600" dirty="0"/>
            </a:br>
            <a:r>
              <a:rPr lang="ru-RU" sz="1600" dirty="0"/>
              <a:t>пользователи</a:t>
            </a:r>
            <a:r>
              <a:rPr lang="en-US" sz="1600" dirty="0"/>
              <a:t> </a:t>
            </a:r>
            <a:r>
              <a:rPr lang="en-US" sz="1600" dirty="0" err="1"/>
              <a:t>hr_director</a:t>
            </a:r>
            <a:r>
              <a:rPr lang="en-US" sz="1600" dirty="0"/>
              <a:t>, hr_manager1, hr_manager2: 234</a:t>
            </a:r>
            <a:br>
              <a:rPr lang="ru-RU" sz="1600" dirty="0"/>
            </a:br>
            <a:r>
              <a:rPr lang="ru-RU" sz="1600" dirty="0"/>
              <a:t>Зайдем под </a:t>
            </a:r>
            <a:r>
              <a:rPr lang="en-US" sz="1600" dirty="0" err="1"/>
              <a:t>itkostya</a:t>
            </a:r>
            <a:endParaRPr lang="ru-RU" sz="1600" dirty="0"/>
          </a:p>
        </p:txBody>
      </p:sp>
      <p:pic>
        <p:nvPicPr>
          <p:cNvPr id="5" name="Объект 4">
            <a:extLst>
              <a:ext uri="{FF2B5EF4-FFF2-40B4-BE49-F238E27FC236}">
                <a16:creationId xmlns:a16="http://schemas.microsoft.com/office/drawing/2014/main" id="{6BF6E2E1-E7C5-4ACC-9294-0D555EA3DB9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89408" y="1725769"/>
            <a:ext cx="7801270" cy="4599592"/>
          </a:xfrm>
        </p:spPr>
      </p:pic>
    </p:spTree>
    <p:extLst>
      <p:ext uri="{BB962C8B-B14F-4D97-AF65-F5344CB8AC3E}">
        <p14:creationId xmlns:p14="http://schemas.microsoft.com/office/powerpoint/2010/main" val="20683360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6B916D-01B1-4E69-B10D-E3D5518ED60E}"/>
              </a:ext>
            </a:extLst>
          </p:cNvPr>
          <p:cNvSpPr>
            <a:spLocks noGrp="1"/>
          </p:cNvSpPr>
          <p:nvPr>
            <p:ph type="title"/>
          </p:nvPr>
        </p:nvSpPr>
        <p:spPr>
          <a:xfrm>
            <a:off x="838200" y="365125"/>
            <a:ext cx="10515600" cy="448607"/>
          </a:xfrm>
        </p:spPr>
        <p:txBody>
          <a:bodyPr>
            <a:normAutofit/>
          </a:bodyPr>
          <a:lstStyle/>
          <a:p>
            <a:r>
              <a:rPr lang="ru-RU" sz="2000" dirty="0"/>
              <a:t>Смотрим результат – наименование изменилось</a:t>
            </a:r>
          </a:p>
        </p:txBody>
      </p:sp>
      <p:pic>
        <p:nvPicPr>
          <p:cNvPr id="5" name="Объект 4">
            <a:extLst>
              <a:ext uri="{FF2B5EF4-FFF2-40B4-BE49-F238E27FC236}">
                <a16:creationId xmlns:a16="http://schemas.microsoft.com/office/drawing/2014/main" id="{D1CBFDA7-CC0D-4677-ABC7-900B85A55E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1724" y="885467"/>
            <a:ext cx="9654848" cy="5430852"/>
          </a:xfrm>
        </p:spPr>
      </p:pic>
    </p:spTree>
    <p:extLst>
      <p:ext uri="{BB962C8B-B14F-4D97-AF65-F5344CB8AC3E}">
        <p14:creationId xmlns:p14="http://schemas.microsoft.com/office/powerpoint/2010/main" val="5746451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00E982-8CD8-441E-96A1-B8E0DAC5ABDF}"/>
              </a:ext>
            </a:extLst>
          </p:cNvPr>
          <p:cNvSpPr>
            <a:spLocks noGrp="1"/>
          </p:cNvSpPr>
          <p:nvPr>
            <p:ph type="title"/>
          </p:nvPr>
        </p:nvSpPr>
        <p:spPr>
          <a:xfrm>
            <a:off x="838200" y="365125"/>
            <a:ext cx="10515600" cy="901613"/>
          </a:xfrm>
        </p:spPr>
        <p:txBody>
          <a:bodyPr>
            <a:noAutofit/>
          </a:bodyPr>
          <a:lstStyle/>
          <a:p>
            <a:r>
              <a:rPr lang="ru-RU" sz="2000" dirty="0"/>
              <a:t>Теперь попробуем посмотреть департаменты. Кликаем на главной странице, на закладке «Доступные объекты» на строке </a:t>
            </a:r>
            <a:r>
              <a:rPr lang="en-US" sz="2000" dirty="0"/>
              <a:t>Department. </a:t>
            </a:r>
            <a:r>
              <a:rPr lang="uk-UA" sz="2000" dirty="0"/>
              <a:t>Заходим в департамент</a:t>
            </a:r>
            <a:r>
              <a:rPr lang="ru-RU" sz="2000" dirty="0"/>
              <a:t>ы. Кликаем на любой строке – пробуем редактировать</a:t>
            </a:r>
          </a:p>
        </p:txBody>
      </p:sp>
      <p:pic>
        <p:nvPicPr>
          <p:cNvPr id="5" name="Объект 4">
            <a:extLst>
              <a:ext uri="{FF2B5EF4-FFF2-40B4-BE49-F238E27FC236}">
                <a16:creationId xmlns:a16="http://schemas.microsoft.com/office/drawing/2014/main" id="{7E8AFE97-CD65-42D1-8ED8-73BD6F88B3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6184" y="1266737"/>
            <a:ext cx="9289940" cy="5225591"/>
          </a:xfrm>
        </p:spPr>
      </p:pic>
    </p:spTree>
    <p:extLst>
      <p:ext uri="{BB962C8B-B14F-4D97-AF65-F5344CB8AC3E}">
        <p14:creationId xmlns:p14="http://schemas.microsoft.com/office/powerpoint/2010/main" val="30665394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E88457-40F4-412C-9FC2-E555BC0BC4A7}"/>
              </a:ext>
            </a:extLst>
          </p:cNvPr>
          <p:cNvSpPr>
            <a:spLocks noGrp="1"/>
          </p:cNvSpPr>
          <p:nvPr>
            <p:ph type="title"/>
          </p:nvPr>
        </p:nvSpPr>
        <p:spPr>
          <a:xfrm>
            <a:off x="838200" y="365126"/>
            <a:ext cx="10515600" cy="624776"/>
          </a:xfrm>
        </p:spPr>
        <p:txBody>
          <a:bodyPr>
            <a:noAutofit/>
          </a:bodyPr>
          <a:lstStyle/>
          <a:p>
            <a:r>
              <a:rPr lang="ru-RU" sz="2000" dirty="0"/>
              <a:t>Ничего не получилось, т.к. у данного пользователя к справочнику департаментов есть доступ только на просмотр</a:t>
            </a:r>
          </a:p>
        </p:txBody>
      </p:sp>
      <p:pic>
        <p:nvPicPr>
          <p:cNvPr id="5" name="Объект 4">
            <a:extLst>
              <a:ext uri="{FF2B5EF4-FFF2-40B4-BE49-F238E27FC236}">
                <a16:creationId xmlns:a16="http://schemas.microsoft.com/office/drawing/2014/main" id="{15568C99-8527-4F31-B786-11BD83A185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0856" y="1137728"/>
            <a:ext cx="9643459" cy="5424446"/>
          </a:xfrm>
        </p:spPr>
      </p:pic>
    </p:spTree>
    <p:extLst>
      <p:ext uri="{BB962C8B-B14F-4D97-AF65-F5344CB8AC3E}">
        <p14:creationId xmlns:p14="http://schemas.microsoft.com/office/powerpoint/2010/main" val="35914647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DFDA07F-90FA-4AF1-B29D-E736644657AA}"/>
              </a:ext>
            </a:extLst>
          </p:cNvPr>
          <p:cNvSpPr>
            <a:spLocks noGrp="1"/>
          </p:cNvSpPr>
          <p:nvPr>
            <p:ph type="title"/>
          </p:nvPr>
        </p:nvSpPr>
        <p:spPr/>
        <p:txBody>
          <a:bodyPr/>
          <a:lstStyle/>
          <a:p>
            <a:r>
              <a:rPr lang="uk-UA" dirty="0"/>
              <a:t>В</a:t>
            </a:r>
            <a:r>
              <a:rPr lang="ru-RU" dirty="0" err="1"/>
              <a:t>ыводы</a:t>
            </a:r>
            <a:endParaRPr lang="ru-RU" dirty="0"/>
          </a:p>
        </p:txBody>
      </p:sp>
      <p:sp>
        <p:nvSpPr>
          <p:cNvPr id="3" name="Объект 2">
            <a:extLst>
              <a:ext uri="{FF2B5EF4-FFF2-40B4-BE49-F238E27FC236}">
                <a16:creationId xmlns:a16="http://schemas.microsoft.com/office/drawing/2014/main" id="{48D817D9-7239-4704-B49A-1E6F34B603F1}"/>
              </a:ext>
            </a:extLst>
          </p:cNvPr>
          <p:cNvSpPr>
            <a:spLocks noGrp="1"/>
          </p:cNvSpPr>
          <p:nvPr>
            <p:ph idx="1"/>
          </p:nvPr>
        </p:nvSpPr>
        <p:spPr/>
        <p:txBody>
          <a:bodyPr/>
          <a:lstStyle/>
          <a:p>
            <a:r>
              <a:rPr lang="uk-UA" dirty="0"/>
              <a:t>Проект </a:t>
            </a:r>
            <a:r>
              <a:rPr lang="uk-UA" dirty="0" err="1"/>
              <a:t>получился</a:t>
            </a:r>
            <a:r>
              <a:rPr lang="uk-UA" dirty="0"/>
              <a:t> </a:t>
            </a:r>
            <a:r>
              <a:rPr lang="uk-UA" dirty="0" err="1"/>
              <a:t>довольно</a:t>
            </a:r>
            <a:r>
              <a:rPr lang="uk-UA" dirty="0"/>
              <a:t> </a:t>
            </a:r>
            <a:r>
              <a:rPr lang="uk-UA" dirty="0" err="1"/>
              <a:t>большим</a:t>
            </a:r>
            <a:r>
              <a:rPr lang="uk-UA" dirty="0"/>
              <a:t> – </a:t>
            </a:r>
            <a:r>
              <a:rPr lang="ru-RU" dirty="0"/>
              <a:t>задействовано много интересных технологий </a:t>
            </a:r>
            <a:endParaRPr lang="uk-UA" dirty="0"/>
          </a:p>
          <a:p>
            <a:r>
              <a:rPr lang="uk-UA" dirty="0" err="1"/>
              <a:t>Минимальная</a:t>
            </a:r>
            <a:r>
              <a:rPr lang="uk-UA" dirty="0"/>
              <a:t> задача </a:t>
            </a:r>
            <a:r>
              <a:rPr lang="uk-UA" dirty="0" err="1"/>
              <a:t>выполнена</a:t>
            </a:r>
            <a:r>
              <a:rPr lang="uk-UA" dirty="0"/>
              <a:t> – </a:t>
            </a:r>
            <a:r>
              <a:rPr lang="uk-UA" dirty="0" err="1"/>
              <a:t>получен</a:t>
            </a:r>
            <a:r>
              <a:rPr lang="uk-UA" dirty="0"/>
              <a:t> </a:t>
            </a:r>
            <a:r>
              <a:rPr lang="uk-UA" dirty="0" err="1"/>
              <a:t>опыт</a:t>
            </a:r>
            <a:r>
              <a:rPr lang="uk-UA" dirty="0"/>
              <a:t> </a:t>
            </a:r>
            <a:r>
              <a:rPr lang="uk-UA" dirty="0" err="1"/>
              <a:t>работы</a:t>
            </a:r>
            <a:r>
              <a:rPr lang="uk-UA" dirty="0"/>
              <a:t> с </a:t>
            </a:r>
            <a:r>
              <a:rPr lang="en-US" dirty="0"/>
              <a:t>Java,</a:t>
            </a:r>
            <a:r>
              <a:rPr lang="uk-UA" dirty="0"/>
              <a:t> </a:t>
            </a:r>
            <a:r>
              <a:rPr lang="ru-RU" dirty="0"/>
              <a:t>а также с</a:t>
            </a:r>
            <a:r>
              <a:rPr lang="uk-UA" dirty="0"/>
              <a:t> </a:t>
            </a:r>
            <a:r>
              <a:rPr lang="en-US" dirty="0" err="1"/>
              <a:t>FrontEnd</a:t>
            </a:r>
            <a:r>
              <a:rPr lang="en-US" dirty="0"/>
              <a:t> (</a:t>
            </a:r>
            <a:r>
              <a:rPr lang="ru-RU" dirty="0"/>
              <a:t>более 900 часов все вместе</a:t>
            </a:r>
            <a:r>
              <a:rPr lang="en-US" dirty="0"/>
              <a:t>)</a:t>
            </a:r>
            <a:r>
              <a:rPr lang="uk-UA" dirty="0"/>
              <a:t> </a:t>
            </a:r>
            <a:endParaRPr lang="ru-RU" dirty="0"/>
          </a:p>
        </p:txBody>
      </p:sp>
    </p:spTree>
    <p:extLst>
      <p:ext uri="{BB962C8B-B14F-4D97-AF65-F5344CB8AC3E}">
        <p14:creationId xmlns:p14="http://schemas.microsoft.com/office/powerpoint/2010/main" val="799408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6829BD-4452-4F24-9A95-02EC17BE5F7F}"/>
              </a:ext>
            </a:extLst>
          </p:cNvPr>
          <p:cNvSpPr>
            <a:spLocks noGrp="1"/>
          </p:cNvSpPr>
          <p:nvPr>
            <p:ph type="title"/>
          </p:nvPr>
        </p:nvSpPr>
        <p:spPr>
          <a:xfrm>
            <a:off x="838200" y="365126"/>
            <a:ext cx="10515600" cy="639426"/>
          </a:xfrm>
        </p:spPr>
        <p:txBody>
          <a:bodyPr>
            <a:noAutofit/>
          </a:bodyPr>
          <a:lstStyle/>
          <a:p>
            <a:r>
              <a:rPr lang="uk-UA" sz="2000" dirty="0" err="1"/>
              <a:t>Главная</a:t>
            </a:r>
            <a:r>
              <a:rPr lang="uk-UA" sz="2000" dirty="0"/>
              <a:t> </a:t>
            </a:r>
            <a:r>
              <a:rPr lang="uk-UA" sz="2000" dirty="0" err="1"/>
              <a:t>страница</a:t>
            </a:r>
            <a:r>
              <a:rPr lang="uk-UA" sz="2000" dirty="0"/>
              <a:t> </a:t>
            </a:r>
            <a:r>
              <a:rPr lang="uk-UA" sz="2000" dirty="0" err="1"/>
              <a:t>пользователя</a:t>
            </a:r>
            <a:r>
              <a:rPr lang="uk-UA" sz="2000" dirty="0"/>
              <a:t> </a:t>
            </a:r>
            <a:r>
              <a:rPr lang="en-US" sz="2000" dirty="0" err="1"/>
              <a:t>itkostya</a:t>
            </a:r>
            <a:r>
              <a:rPr lang="en-US" sz="2000" dirty="0"/>
              <a:t> </a:t>
            </a:r>
            <a:r>
              <a:rPr lang="uk-UA" sz="2000" dirty="0"/>
              <a:t>Журов Константин Александрович. </a:t>
            </a:r>
            <a:r>
              <a:rPr lang="uk-UA" sz="2000" dirty="0" err="1"/>
              <a:t>Пока</a:t>
            </a:r>
            <a:r>
              <a:rPr lang="uk-UA" sz="2000" dirty="0"/>
              <a:t> </a:t>
            </a:r>
            <a:r>
              <a:rPr lang="uk-UA" sz="2000" dirty="0" err="1"/>
              <a:t>никаких</a:t>
            </a:r>
            <a:r>
              <a:rPr lang="uk-UA" sz="2000" dirty="0"/>
              <a:t> </a:t>
            </a:r>
            <a:r>
              <a:rPr lang="uk-UA" sz="2000" dirty="0" err="1"/>
              <a:t>данн</a:t>
            </a:r>
            <a:r>
              <a:rPr lang="ru-RU" sz="2000" dirty="0" err="1"/>
              <a:t>ых</a:t>
            </a:r>
            <a:r>
              <a:rPr lang="ru-RU" sz="2000" dirty="0"/>
              <a:t> нет</a:t>
            </a:r>
          </a:p>
        </p:txBody>
      </p:sp>
      <p:pic>
        <p:nvPicPr>
          <p:cNvPr id="5" name="Объект 4">
            <a:extLst>
              <a:ext uri="{FF2B5EF4-FFF2-40B4-BE49-F238E27FC236}">
                <a16:creationId xmlns:a16="http://schemas.microsoft.com/office/drawing/2014/main" id="{9E8FDEFC-1A55-4AB5-AEBB-166E00D3BC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6538" y="1107583"/>
            <a:ext cx="8923986" cy="5164429"/>
          </a:xfrm>
        </p:spPr>
      </p:pic>
    </p:spTree>
    <p:extLst>
      <p:ext uri="{BB962C8B-B14F-4D97-AF65-F5344CB8AC3E}">
        <p14:creationId xmlns:p14="http://schemas.microsoft.com/office/powerpoint/2010/main" val="1846162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5548CCA-33E9-4DDF-A451-3C355F00C813}"/>
              </a:ext>
            </a:extLst>
          </p:cNvPr>
          <p:cNvSpPr>
            <a:spLocks noGrp="1"/>
          </p:cNvSpPr>
          <p:nvPr>
            <p:ph type="title"/>
          </p:nvPr>
        </p:nvSpPr>
        <p:spPr>
          <a:xfrm>
            <a:off x="838200" y="365126"/>
            <a:ext cx="10515600" cy="587912"/>
          </a:xfrm>
        </p:spPr>
        <p:txBody>
          <a:bodyPr>
            <a:normAutofit fontScale="90000"/>
          </a:bodyPr>
          <a:lstStyle/>
          <a:p>
            <a:r>
              <a:rPr lang="uk-UA" dirty="0" err="1"/>
              <a:t>Создадим</a:t>
            </a:r>
            <a:r>
              <a:rPr lang="uk-UA" dirty="0"/>
              <a:t> служебку </a:t>
            </a:r>
            <a:endParaRPr lang="ru-RU" dirty="0"/>
          </a:p>
        </p:txBody>
      </p:sp>
      <p:pic>
        <p:nvPicPr>
          <p:cNvPr id="5" name="Объект 4">
            <a:extLst>
              <a:ext uri="{FF2B5EF4-FFF2-40B4-BE49-F238E27FC236}">
                <a16:creationId xmlns:a16="http://schemas.microsoft.com/office/drawing/2014/main" id="{07DB89FE-F2E0-44F8-9733-7C8AD2D80B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6274" y="1120462"/>
            <a:ext cx="8968796" cy="5213225"/>
          </a:xfrm>
        </p:spPr>
      </p:pic>
    </p:spTree>
    <p:extLst>
      <p:ext uri="{BB962C8B-B14F-4D97-AF65-F5344CB8AC3E}">
        <p14:creationId xmlns:p14="http://schemas.microsoft.com/office/powerpoint/2010/main" val="1409282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C1D24F-7BF7-49D0-8717-AB410207B5BB}"/>
              </a:ext>
            </a:extLst>
          </p:cNvPr>
          <p:cNvSpPr>
            <a:spLocks noGrp="1"/>
          </p:cNvSpPr>
          <p:nvPr>
            <p:ph type="title"/>
          </p:nvPr>
        </p:nvSpPr>
        <p:spPr>
          <a:xfrm>
            <a:off x="838200" y="365125"/>
            <a:ext cx="10515600" cy="665185"/>
          </a:xfrm>
        </p:spPr>
        <p:txBody>
          <a:bodyPr>
            <a:normAutofit fontScale="90000"/>
          </a:bodyPr>
          <a:lstStyle/>
          <a:p>
            <a:r>
              <a:rPr lang="ru-RU" dirty="0"/>
              <a:t>Страница создания служебки</a:t>
            </a:r>
          </a:p>
        </p:txBody>
      </p:sp>
      <p:pic>
        <p:nvPicPr>
          <p:cNvPr id="9" name="Объект 8">
            <a:extLst>
              <a:ext uri="{FF2B5EF4-FFF2-40B4-BE49-F238E27FC236}">
                <a16:creationId xmlns:a16="http://schemas.microsoft.com/office/drawing/2014/main" id="{54D9EDCC-4FDA-4D36-9879-1A15465B27C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04868" y="1184857"/>
            <a:ext cx="9272787" cy="5112911"/>
          </a:xfrm>
        </p:spPr>
      </p:pic>
    </p:spTree>
    <p:extLst>
      <p:ext uri="{BB962C8B-B14F-4D97-AF65-F5344CB8AC3E}">
        <p14:creationId xmlns:p14="http://schemas.microsoft.com/office/powerpoint/2010/main" val="4267606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D219BB3-7FD5-495F-8AA6-FFD932CEB642}"/>
              </a:ext>
            </a:extLst>
          </p:cNvPr>
          <p:cNvSpPr>
            <a:spLocks noGrp="1"/>
          </p:cNvSpPr>
          <p:nvPr>
            <p:ph type="title"/>
          </p:nvPr>
        </p:nvSpPr>
        <p:spPr>
          <a:xfrm>
            <a:off x="838200" y="365125"/>
            <a:ext cx="10515600" cy="407607"/>
          </a:xfrm>
        </p:spPr>
        <p:txBody>
          <a:bodyPr>
            <a:normAutofit/>
          </a:bodyPr>
          <a:lstStyle/>
          <a:p>
            <a:r>
              <a:rPr lang="ru-RU" sz="2000" dirty="0"/>
              <a:t>Нажимаем «Выбрать кому». Выбираем одного пользователя. Он будет в шапке документа</a:t>
            </a:r>
          </a:p>
        </p:txBody>
      </p:sp>
      <p:pic>
        <p:nvPicPr>
          <p:cNvPr id="9" name="Объект 8">
            <a:extLst>
              <a:ext uri="{FF2B5EF4-FFF2-40B4-BE49-F238E27FC236}">
                <a16:creationId xmlns:a16="http://schemas.microsoft.com/office/drawing/2014/main" id="{A3B86F5A-F47B-4CAF-901F-6BC24A98FCB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66234" y="951285"/>
            <a:ext cx="9374746" cy="5372242"/>
          </a:xfrm>
        </p:spPr>
      </p:pic>
    </p:spTree>
    <p:extLst>
      <p:ext uri="{BB962C8B-B14F-4D97-AF65-F5344CB8AC3E}">
        <p14:creationId xmlns:p14="http://schemas.microsoft.com/office/powerpoint/2010/main" val="864442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1E83F1-933F-421E-8E46-5488E54D286D}"/>
              </a:ext>
            </a:extLst>
          </p:cNvPr>
          <p:cNvSpPr>
            <a:spLocks noGrp="1"/>
          </p:cNvSpPr>
          <p:nvPr>
            <p:ph type="title"/>
          </p:nvPr>
        </p:nvSpPr>
        <p:spPr>
          <a:xfrm>
            <a:off x="838200" y="365125"/>
            <a:ext cx="10515600" cy="755337"/>
          </a:xfrm>
        </p:spPr>
        <p:txBody>
          <a:bodyPr>
            <a:normAutofit/>
          </a:bodyPr>
          <a:lstStyle/>
          <a:p>
            <a:r>
              <a:rPr lang="ru-RU" sz="2000" dirty="0"/>
              <a:t>Заполняем Тема, Текст. В тексте можно использовать</a:t>
            </a:r>
            <a:r>
              <a:rPr lang="en-US" sz="2000" dirty="0"/>
              <a:t> HTML </a:t>
            </a:r>
            <a:r>
              <a:rPr lang="uk-UA" sz="2000" dirty="0"/>
              <a:t>теги. При </a:t>
            </a:r>
            <a:r>
              <a:rPr lang="uk-UA" sz="2000" dirty="0" err="1"/>
              <a:t>нажатии</a:t>
            </a:r>
            <a:r>
              <a:rPr lang="uk-UA" sz="2000" dirty="0"/>
              <a:t> «</a:t>
            </a:r>
            <a:r>
              <a:rPr lang="uk-UA" sz="2000" dirty="0" err="1"/>
              <a:t>Просмотр</a:t>
            </a:r>
            <a:r>
              <a:rPr lang="uk-UA" sz="2000" dirty="0"/>
              <a:t>»</a:t>
            </a:r>
            <a:r>
              <a:rPr lang="ru-RU" sz="2000" dirty="0"/>
              <a:t> можно увидеть результаты</a:t>
            </a:r>
          </a:p>
        </p:txBody>
      </p:sp>
      <p:pic>
        <p:nvPicPr>
          <p:cNvPr id="9" name="Объект 8">
            <a:extLst>
              <a:ext uri="{FF2B5EF4-FFF2-40B4-BE49-F238E27FC236}">
                <a16:creationId xmlns:a16="http://schemas.microsoft.com/office/drawing/2014/main" id="{6663F06A-4ADA-47EA-B94C-FD6B7C96BE5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27596" y="1118369"/>
            <a:ext cx="9503535" cy="5282431"/>
          </a:xfrm>
        </p:spPr>
      </p:pic>
    </p:spTree>
    <p:extLst>
      <p:ext uri="{BB962C8B-B14F-4D97-AF65-F5344CB8AC3E}">
        <p14:creationId xmlns:p14="http://schemas.microsoft.com/office/powerpoint/2010/main" val="2908645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A388B1-D77E-4E42-A0B0-2BCEB64F7AED}"/>
              </a:ext>
            </a:extLst>
          </p:cNvPr>
          <p:cNvSpPr>
            <a:spLocks noGrp="1"/>
          </p:cNvSpPr>
          <p:nvPr>
            <p:ph type="title"/>
          </p:nvPr>
        </p:nvSpPr>
        <p:spPr>
          <a:xfrm>
            <a:off x="838200" y="365126"/>
            <a:ext cx="10515600" cy="675110"/>
          </a:xfrm>
        </p:spPr>
        <p:txBody>
          <a:bodyPr>
            <a:normAutofit/>
          </a:bodyPr>
          <a:lstStyle/>
          <a:p>
            <a:r>
              <a:rPr lang="ru-RU" sz="2000" dirty="0"/>
              <a:t>Нажимаем </a:t>
            </a:r>
            <a:r>
              <a:rPr lang="en-US" sz="2000" dirty="0"/>
              <a:t>“</a:t>
            </a:r>
            <a:r>
              <a:rPr lang="uk-UA" sz="2000" dirty="0" err="1"/>
              <a:t>Отправить</a:t>
            </a:r>
            <a:r>
              <a:rPr lang="uk-UA" sz="2000" dirty="0"/>
              <a:t> – На </a:t>
            </a:r>
            <a:r>
              <a:rPr lang="uk-UA" sz="2000" dirty="0" err="1"/>
              <a:t>согласование</a:t>
            </a:r>
            <a:r>
              <a:rPr lang="en-US" sz="2000" dirty="0"/>
              <a:t>”</a:t>
            </a:r>
            <a:endParaRPr lang="ru-RU" sz="2000" dirty="0"/>
          </a:p>
        </p:txBody>
      </p:sp>
      <p:pic>
        <p:nvPicPr>
          <p:cNvPr id="5" name="Объект 4">
            <a:extLst>
              <a:ext uri="{FF2B5EF4-FFF2-40B4-BE49-F238E27FC236}">
                <a16:creationId xmlns:a16="http://schemas.microsoft.com/office/drawing/2014/main" id="{1CFB5385-1E9D-480A-BC14-357C84E904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0937" y="1053115"/>
            <a:ext cx="9693579" cy="5452638"/>
          </a:xfrm>
        </p:spPr>
      </p:pic>
    </p:spTree>
    <p:extLst>
      <p:ext uri="{BB962C8B-B14F-4D97-AF65-F5344CB8AC3E}">
        <p14:creationId xmlns:p14="http://schemas.microsoft.com/office/powerpoint/2010/main" val="909049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6FE5D0-6EAC-43A9-8818-074AD17A2E84}"/>
              </a:ext>
            </a:extLst>
          </p:cNvPr>
          <p:cNvSpPr>
            <a:spLocks noGrp="1"/>
          </p:cNvSpPr>
          <p:nvPr>
            <p:ph type="title"/>
          </p:nvPr>
        </p:nvSpPr>
        <p:spPr>
          <a:xfrm>
            <a:off x="838200" y="365126"/>
            <a:ext cx="10515600" cy="1019058"/>
          </a:xfrm>
        </p:spPr>
        <p:txBody>
          <a:bodyPr>
            <a:normAutofit/>
          </a:bodyPr>
          <a:lstStyle/>
          <a:p>
            <a:r>
              <a:rPr lang="ru-RU" sz="2000" dirty="0"/>
              <a:t>Появляется окно выбора пользователей, которым отправится документ и тех, кто будут в списке бизнес-процесса согласования (документ может не отправиться сразу на всех). Нажимаем «Выбрать»</a:t>
            </a:r>
          </a:p>
        </p:txBody>
      </p:sp>
      <p:pic>
        <p:nvPicPr>
          <p:cNvPr id="9" name="Объект 8">
            <a:extLst>
              <a:ext uri="{FF2B5EF4-FFF2-40B4-BE49-F238E27FC236}">
                <a16:creationId xmlns:a16="http://schemas.microsoft.com/office/drawing/2014/main" id="{9A8C0BF2-F660-4F9D-86DB-1FB045E8B7A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10932" y="1359693"/>
            <a:ext cx="8710113" cy="4899439"/>
          </a:xfrm>
        </p:spPr>
      </p:pic>
    </p:spTree>
    <p:extLst>
      <p:ext uri="{BB962C8B-B14F-4D97-AF65-F5344CB8AC3E}">
        <p14:creationId xmlns:p14="http://schemas.microsoft.com/office/powerpoint/2010/main" val="2935745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6E3F6F-8CAF-496A-AA8F-E67669B50D40}"/>
              </a:ext>
            </a:extLst>
          </p:cNvPr>
          <p:cNvSpPr>
            <a:spLocks noGrp="1"/>
          </p:cNvSpPr>
          <p:nvPr>
            <p:ph type="title"/>
          </p:nvPr>
        </p:nvSpPr>
        <p:spPr/>
        <p:txBody>
          <a:bodyPr/>
          <a:lstStyle/>
          <a:p>
            <a:r>
              <a:rPr lang="ru-RU" dirty="0"/>
              <a:t>Используемые технологии</a:t>
            </a:r>
          </a:p>
        </p:txBody>
      </p:sp>
      <p:sp>
        <p:nvSpPr>
          <p:cNvPr id="3" name="Объект 2">
            <a:extLst>
              <a:ext uri="{FF2B5EF4-FFF2-40B4-BE49-F238E27FC236}">
                <a16:creationId xmlns:a16="http://schemas.microsoft.com/office/drawing/2014/main" id="{5407C864-7DA6-48B5-A407-906A36EEA2B1}"/>
              </a:ext>
            </a:extLst>
          </p:cNvPr>
          <p:cNvSpPr>
            <a:spLocks noGrp="1"/>
          </p:cNvSpPr>
          <p:nvPr>
            <p:ph idx="1"/>
          </p:nvPr>
        </p:nvSpPr>
        <p:spPr/>
        <p:txBody>
          <a:bodyPr/>
          <a:lstStyle/>
          <a:p>
            <a:r>
              <a:rPr lang="ru-RU" dirty="0"/>
              <a:t>Написан на </a:t>
            </a:r>
            <a:r>
              <a:rPr lang="en-US" dirty="0"/>
              <a:t>Java 8 (1.8.0.151)</a:t>
            </a:r>
            <a:endParaRPr lang="ru-RU" dirty="0"/>
          </a:p>
          <a:p>
            <a:r>
              <a:rPr lang="ru-RU" dirty="0"/>
              <a:t>Используется </a:t>
            </a:r>
            <a:r>
              <a:rPr lang="en-US" dirty="0"/>
              <a:t>Apache Tomcat 8 (8.5.24)</a:t>
            </a:r>
          </a:p>
          <a:p>
            <a:r>
              <a:rPr lang="en-US" dirty="0"/>
              <a:t>IntelliJ Idea 2017.3 (2017.3.4)</a:t>
            </a:r>
          </a:p>
          <a:p>
            <a:r>
              <a:rPr lang="en-US" dirty="0"/>
              <a:t>Maven 1.8</a:t>
            </a:r>
          </a:p>
          <a:p>
            <a:r>
              <a:rPr lang="en-US" dirty="0"/>
              <a:t>Hibernate 3.0</a:t>
            </a:r>
            <a:endParaRPr lang="ru-RU" dirty="0"/>
          </a:p>
          <a:p>
            <a:r>
              <a:rPr lang="en-US" dirty="0"/>
              <a:t>JSP (+JSTL)</a:t>
            </a:r>
          </a:p>
          <a:p>
            <a:r>
              <a:rPr lang="en-US" dirty="0"/>
              <a:t>JavaScript, HTML, CSS</a:t>
            </a:r>
            <a:endParaRPr lang="ru-RU" dirty="0"/>
          </a:p>
        </p:txBody>
      </p:sp>
    </p:spTree>
    <p:extLst>
      <p:ext uri="{BB962C8B-B14F-4D97-AF65-F5344CB8AC3E}">
        <p14:creationId xmlns:p14="http://schemas.microsoft.com/office/powerpoint/2010/main" val="2099334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64EECA-54E4-4C69-9A67-A70339530953}"/>
              </a:ext>
            </a:extLst>
          </p:cNvPr>
          <p:cNvSpPr>
            <a:spLocks noGrp="1"/>
          </p:cNvSpPr>
          <p:nvPr>
            <p:ph type="title"/>
          </p:nvPr>
        </p:nvSpPr>
        <p:spPr>
          <a:xfrm>
            <a:off x="838200" y="365126"/>
            <a:ext cx="10515600" cy="624776"/>
          </a:xfrm>
        </p:spPr>
        <p:txBody>
          <a:bodyPr>
            <a:normAutofit/>
          </a:bodyPr>
          <a:lstStyle/>
          <a:p>
            <a:r>
              <a:rPr lang="ru-RU" sz="2000" dirty="0"/>
              <a:t>Ставим галочки, нажимаем «Выбрать»</a:t>
            </a:r>
          </a:p>
        </p:txBody>
      </p:sp>
      <p:pic>
        <p:nvPicPr>
          <p:cNvPr id="9" name="Объект 8">
            <a:extLst>
              <a:ext uri="{FF2B5EF4-FFF2-40B4-BE49-F238E27FC236}">
                <a16:creationId xmlns:a16="http://schemas.microsoft.com/office/drawing/2014/main" id="{0646448B-8D90-4F86-8F92-7BCCCA63A2F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12512" y="1017432"/>
            <a:ext cx="9454225" cy="5274590"/>
          </a:xfrm>
        </p:spPr>
      </p:pic>
    </p:spTree>
    <p:extLst>
      <p:ext uri="{BB962C8B-B14F-4D97-AF65-F5344CB8AC3E}">
        <p14:creationId xmlns:p14="http://schemas.microsoft.com/office/powerpoint/2010/main" val="2974579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C27194-9CBD-4C6C-9648-C51835C092E9}"/>
              </a:ext>
            </a:extLst>
          </p:cNvPr>
          <p:cNvSpPr>
            <a:spLocks noGrp="1"/>
          </p:cNvSpPr>
          <p:nvPr>
            <p:ph type="title"/>
          </p:nvPr>
        </p:nvSpPr>
        <p:spPr>
          <a:xfrm>
            <a:off x="838200" y="365125"/>
            <a:ext cx="10515600" cy="1631100"/>
          </a:xfrm>
        </p:spPr>
        <p:txBody>
          <a:bodyPr>
            <a:noAutofit/>
          </a:bodyPr>
          <a:lstStyle/>
          <a:p>
            <a:r>
              <a:rPr lang="ru-RU" sz="2000" dirty="0"/>
              <a:t>Документ уже практически готов к отправке. Осталось указать очередность согласования – используем кнопки «Вверх», «Вниз» (или «Удалить», «Удалить все» если ошиблись), а также порядок согласования – Ждать/Не ждать. Т.е. в данном конкретном случае Журов (отправлять можно себе) и </a:t>
            </a:r>
            <a:r>
              <a:rPr lang="ru-RU" sz="2000" dirty="0" err="1"/>
              <a:t>Чегалкин</a:t>
            </a:r>
            <a:r>
              <a:rPr lang="ru-RU" sz="2000" dirty="0"/>
              <a:t> получат </a:t>
            </a:r>
            <a:r>
              <a:rPr lang="ru-RU" sz="2000" dirty="0" err="1"/>
              <a:t>служебку</a:t>
            </a:r>
            <a:r>
              <a:rPr lang="ru-RU" sz="2000" dirty="0"/>
              <a:t> сразу, а </a:t>
            </a:r>
            <a:r>
              <a:rPr lang="ru-RU" sz="2000" dirty="0" err="1"/>
              <a:t>Капитошка</a:t>
            </a:r>
            <a:r>
              <a:rPr lang="ru-RU" sz="2000" dirty="0"/>
              <a:t> только после того, как они согласуют. Кроме того можно написать комментарий – он не влияет на тело служебки. Это доп. инфа для пользователей</a:t>
            </a:r>
          </a:p>
        </p:txBody>
      </p:sp>
      <p:pic>
        <p:nvPicPr>
          <p:cNvPr id="17" name="Объект 16">
            <a:extLst>
              <a:ext uri="{FF2B5EF4-FFF2-40B4-BE49-F238E27FC236}">
                <a16:creationId xmlns:a16="http://schemas.microsoft.com/office/drawing/2014/main" id="{A68E6BB5-9F6B-4078-B926-9F8B39C8D4F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34162" y="2174417"/>
            <a:ext cx="7735712" cy="4351338"/>
          </a:xfrm>
        </p:spPr>
      </p:pic>
    </p:spTree>
    <p:extLst>
      <p:ext uri="{BB962C8B-B14F-4D97-AF65-F5344CB8AC3E}">
        <p14:creationId xmlns:p14="http://schemas.microsoft.com/office/powerpoint/2010/main" val="1269202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FF8429-0AF0-48BC-81D1-DCDD452ACA98}"/>
              </a:ext>
            </a:extLst>
          </p:cNvPr>
          <p:cNvSpPr>
            <a:spLocks noGrp="1"/>
          </p:cNvSpPr>
          <p:nvPr>
            <p:ph type="title"/>
          </p:nvPr>
        </p:nvSpPr>
        <p:spPr>
          <a:xfrm>
            <a:off x="838200" y="365126"/>
            <a:ext cx="10515600" cy="742458"/>
          </a:xfrm>
        </p:spPr>
        <p:txBody>
          <a:bodyPr>
            <a:normAutofit/>
          </a:bodyPr>
          <a:lstStyle/>
          <a:p>
            <a:r>
              <a:rPr lang="ru-RU" sz="2000" dirty="0"/>
              <a:t>Служебка отправлена – главная панель пользователя, который ее получил. Закладка «На рассмотрении» - это то, что приходит нам</a:t>
            </a:r>
          </a:p>
        </p:txBody>
      </p:sp>
      <p:pic>
        <p:nvPicPr>
          <p:cNvPr id="5" name="Объект 4">
            <a:extLst>
              <a:ext uri="{FF2B5EF4-FFF2-40B4-BE49-F238E27FC236}">
                <a16:creationId xmlns:a16="http://schemas.microsoft.com/office/drawing/2014/main" id="{8178988F-D655-468C-AD4B-8979F558322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23865" y="1164976"/>
            <a:ext cx="9170756" cy="5158550"/>
          </a:xfrm>
        </p:spPr>
      </p:pic>
    </p:spTree>
    <p:extLst>
      <p:ext uri="{BB962C8B-B14F-4D97-AF65-F5344CB8AC3E}">
        <p14:creationId xmlns:p14="http://schemas.microsoft.com/office/powerpoint/2010/main" val="4249768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27BA4C-C8DB-4BC0-9D4B-00FCA739619C}"/>
              </a:ext>
            </a:extLst>
          </p:cNvPr>
          <p:cNvSpPr>
            <a:spLocks noGrp="1"/>
          </p:cNvSpPr>
          <p:nvPr>
            <p:ph type="title"/>
          </p:nvPr>
        </p:nvSpPr>
        <p:spPr>
          <a:xfrm>
            <a:off x="838200" y="365126"/>
            <a:ext cx="10515600" cy="716699"/>
          </a:xfrm>
        </p:spPr>
        <p:txBody>
          <a:bodyPr>
            <a:normAutofit/>
          </a:bodyPr>
          <a:lstStyle/>
          <a:p>
            <a:r>
              <a:rPr lang="ru-RU" sz="2000" dirty="0"/>
              <a:t>Закладка «На контроле» - это то, что уходит от нас и еще не выполнено (согласовано/утверждено или др. статус)</a:t>
            </a:r>
          </a:p>
        </p:txBody>
      </p:sp>
      <p:pic>
        <p:nvPicPr>
          <p:cNvPr id="5" name="Объект 4">
            <a:extLst>
              <a:ext uri="{FF2B5EF4-FFF2-40B4-BE49-F238E27FC236}">
                <a16:creationId xmlns:a16="http://schemas.microsoft.com/office/drawing/2014/main" id="{ED86E4AB-083A-4879-AF9D-E82B57A692C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7837" y="1120462"/>
            <a:ext cx="9258749" cy="5208046"/>
          </a:xfrm>
        </p:spPr>
      </p:pic>
    </p:spTree>
    <p:extLst>
      <p:ext uri="{BB962C8B-B14F-4D97-AF65-F5344CB8AC3E}">
        <p14:creationId xmlns:p14="http://schemas.microsoft.com/office/powerpoint/2010/main" val="1450139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B65851-8934-4211-93B6-83E0B38E3331}"/>
              </a:ext>
            </a:extLst>
          </p:cNvPr>
          <p:cNvSpPr>
            <a:spLocks noGrp="1"/>
          </p:cNvSpPr>
          <p:nvPr>
            <p:ph type="title"/>
          </p:nvPr>
        </p:nvSpPr>
        <p:spPr>
          <a:xfrm>
            <a:off x="838200" y="365125"/>
            <a:ext cx="10515600" cy="484881"/>
          </a:xfrm>
        </p:spPr>
        <p:txBody>
          <a:bodyPr>
            <a:normAutofit/>
          </a:bodyPr>
          <a:lstStyle/>
          <a:p>
            <a:r>
              <a:rPr lang="ru-RU" sz="2000" dirty="0"/>
              <a:t>Зайдем в </a:t>
            </a:r>
            <a:r>
              <a:rPr lang="ru-RU" sz="2000" dirty="0" err="1"/>
              <a:t>служебку</a:t>
            </a:r>
            <a:r>
              <a:rPr lang="ru-RU" sz="2000" dirty="0"/>
              <a:t>, которая пришла пользователю</a:t>
            </a:r>
          </a:p>
        </p:txBody>
      </p:sp>
      <p:pic>
        <p:nvPicPr>
          <p:cNvPr id="5" name="Объект 4">
            <a:extLst>
              <a:ext uri="{FF2B5EF4-FFF2-40B4-BE49-F238E27FC236}">
                <a16:creationId xmlns:a16="http://schemas.microsoft.com/office/drawing/2014/main" id="{C89E9FE2-2AD5-485A-834F-5D4DEBA052F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14716" y="996117"/>
            <a:ext cx="9400506" cy="5287785"/>
          </a:xfrm>
        </p:spPr>
      </p:pic>
    </p:spTree>
    <p:extLst>
      <p:ext uri="{BB962C8B-B14F-4D97-AF65-F5344CB8AC3E}">
        <p14:creationId xmlns:p14="http://schemas.microsoft.com/office/powerpoint/2010/main" val="891238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52127B-3CE9-426A-AD57-E9E6DD0529AD}"/>
              </a:ext>
            </a:extLst>
          </p:cNvPr>
          <p:cNvSpPr>
            <a:spLocks noGrp="1"/>
          </p:cNvSpPr>
          <p:nvPr>
            <p:ph type="title"/>
          </p:nvPr>
        </p:nvSpPr>
        <p:spPr>
          <a:xfrm>
            <a:off x="838200" y="365125"/>
            <a:ext cx="10515600" cy="566053"/>
          </a:xfrm>
        </p:spPr>
        <p:txBody>
          <a:bodyPr>
            <a:noAutofit/>
          </a:bodyPr>
          <a:lstStyle/>
          <a:p>
            <a:r>
              <a:rPr lang="ru-RU" sz="4000" dirty="0"/>
              <a:t>Что еще можно делать при создании служебки</a:t>
            </a:r>
          </a:p>
        </p:txBody>
      </p:sp>
      <p:pic>
        <p:nvPicPr>
          <p:cNvPr id="5" name="Объект 4">
            <a:extLst>
              <a:ext uri="{FF2B5EF4-FFF2-40B4-BE49-F238E27FC236}">
                <a16:creationId xmlns:a16="http://schemas.microsoft.com/office/drawing/2014/main" id="{CF0236A0-8EFA-44AF-A397-FC365981E35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01841" y="1649487"/>
            <a:ext cx="8308073" cy="4673291"/>
          </a:xfrm>
        </p:spPr>
      </p:pic>
      <p:sp>
        <p:nvSpPr>
          <p:cNvPr id="6" name="TextBox 5">
            <a:extLst>
              <a:ext uri="{FF2B5EF4-FFF2-40B4-BE49-F238E27FC236}">
                <a16:creationId xmlns:a16="http://schemas.microsoft.com/office/drawing/2014/main" id="{8736CFC3-DE4E-44CC-92A4-B81A3601FAFE}"/>
              </a:ext>
            </a:extLst>
          </p:cNvPr>
          <p:cNvSpPr txBox="1"/>
          <p:nvPr/>
        </p:nvSpPr>
        <p:spPr>
          <a:xfrm>
            <a:off x="1003352" y="941601"/>
            <a:ext cx="10098237" cy="707886"/>
          </a:xfrm>
          <a:prstGeom prst="rect">
            <a:avLst/>
          </a:prstGeom>
          <a:noFill/>
        </p:spPr>
        <p:txBody>
          <a:bodyPr wrap="square" rtlCol="0">
            <a:spAutoFit/>
          </a:bodyPr>
          <a:lstStyle/>
          <a:p>
            <a:r>
              <a:rPr lang="ru-RU" sz="2000" dirty="0">
                <a:latin typeface="+mj-lt"/>
              </a:rPr>
              <a:t>Добавлять файлы вложений. Если ошиблись – удалить вложение (подсветка выбранного элемента)</a:t>
            </a:r>
          </a:p>
        </p:txBody>
      </p:sp>
    </p:spTree>
    <p:extLst>
      <p:ext uri="{BB962C8B-B14F-4D97-AF65-F5344CB8AC3E}">
        <p14:creationId xmlns:p14="http://schemas.microsoft.com/office/powerpoint/2010/main" val="3189067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0FC810-BD50-4BA1-A7C6-8822509C6134}"/>
              </a:ext>
            </a:extLst>
          </p:cNvPr>
          <p:cNvSpPr>
            <a:spLocks noGrp="1"/>
          </p:cNvSpPr>
          <p:nvPr>
            <p:ph type="title"/>
          </p:nvPr>
        </p:nvSpPr>
        <p:spPr>
          <a:xfrm>
            <a:off x="838200" y="365126"/>
            <a:ext cx="10515600" cy="562154"/>
          </a:xfrm>
        </p:spPr>
        <p:txBody>
          <a:bodyPr>
            <a:normAutofit/>
          </a:bodyPr>
          <a:lstStyle/>
          <a:p>
            <a:r>
              <a:rPr lang="uk-UA" sz="2000" dirty="0"/>
              <a:t>В поле «Кому» </a:t>
            </a:r>
            <a:r>
              <a:rPr lang="uk-UA" sz="2000" dirty="0" err="1"/>
              <a:t>выбирать</a:t>
            </a:r>
            <a:r>
              <a:rPr lang="uk-UA" sz="2000" dirty="0"/>
              <a:t> </a:t>
            </a:r>
            <a:r>
              <a:rPr lang="uk-UA" sz="2000" dirty="0" err="1"/>
              <a:t>пользователей</a:t>
            </a:r>
            <a:r>
              <a:rPr lang="uk-UA" sz="2000" dirty="0"/>
              <a:t> с </a:t>
            </a:r>
            <a:r>
              <a:rPr lang="uk-UA" sz="2000" dirty="0" err="1"/>
              <a:t>помощью</a:t>
            </a:r>
            <a:r>
              <a:rPr lang="uk-UA" sz="2000" dirty="0"/>
              <a:t> </a:t>
            </a:r>
            <a:r>
              <a:rPr lang="uk-UA" sz="2000" dirty="0" err="1"/>
              <a:t>клавиш</a:t>
            </a:r>
            <a:r>
              <a:rPr lang="uk-UA" sz="2000" dirty="0"/>
              <a:t> </a:t>
            </a:r>
            <a:r>
              <a:rPr lang="uk-UA" sz="2000" dirty="0" err="1"/>
              <a:t>клавиатуры</a:t>
            </a:r>
            <a:r>
              <a:rPr lang="uk-UA" sz="2000" dirty="0"/>
              <a:t> вверх/вниз и </a:t>
            </a:r>
            <a:r>
              <a:rPr lang="en-US" sz="2000" dirty="0"/>
              <a:t>Enter</a:t>
            </a:r>
            <a:r>
              <a:rPr lang="uk-UA" sz="2000" dirty="0"/>
              <a:t> </a:t>
            </a:r>
            <a:endParaRPr lang="ru-RU" sz="2000" dirty="0"/>
          </a:p>
        </p:txBody>
      </p:sp>
      <p:pic>
        <p:nvPicPr>
          <p:cNvPr id="5" name="Объект 4">
            <a:extLst>
              <a:ext uri="{FF2B5EF4-FFF2-40B4-BE49-F238E27FC236}">
                <a16:creationId xmlns:a16="http://schemas.microsoft.com/office/drawing/2014/main" id="{0BC19A93-8B39-4C57-97C2-CA8AEBD166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989" y="1043189"/>
            <a:ext cx="9734321" cy="5280338"/>
          </a:xfrm>
        </p:spPr>
      </p:pic>
    </p:spTree>
    <p:extLst>
      <p:ext uri="{BB962C8B-B14F-4D97-AF65-F5344CB8AC3E}">
        <p14:creationId xmlns:p14="http://schemas.microsoft.com/office/powerpoint/2010/main" val="1293545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4BF10F-2E0C-4A7E-88F1-92F1AF73BDA3}"/>
              </a:ext>
            </a:extLst>
          </p:cNvPr>
          <p:cNvSpPr>
            <a:spLocks noGrp="1"/>
          </p:cNvSpPr>
          <p:nvPr>
            <p:ph type="title"/>
          </p:nvPr>
        </p:nvSpPr>
        <p:spPr>
          <a:xfrm>
            <a:off x="838200" y="365125"/>
            <a:ext cx="10515600" cy="609527"/>
          </a:xfrm>
        </p:spPr>
        <p:txBody>
          <a:bodyPr>
            <a:noAutofit/>
          </a:bodyPr>
          <a:lstStyle/>
          <a:p>
            <a:r>
              <a:rPr lang="ru-RU" sz="2000" dirty="0"/>
              <a:t>В поле «Кому» есть возможность </a:t>
            </a:r>
            <a:r>
              <a:rPr lang="ru-RU" sz="2000" dirty="0" err="1"/>
              <a:t>автоподстановки</a:t>
            </a:r>
            <a:r>
              <a:rPr lang="ru-RU" sz="2000" dirty="0"/>
              <a:t> – начинаем писать фамилию/имя что то еще – появляются пользователи. Выбираем нужного стрелками и </a:t>
            </a:r>
            <a:r>
              <a:rPr lang="en-US" sz="2000" dirty="0"/>
              <a:t>Enter </a:t>
            </a:r>
            <a:r>
              <a:rPr lang="uk-UA" sz="2000" dirty="0" err="1"/>
              <a:t>или</a:t>
            </a:r>
            <a:r>
              <a:rPr lang="uk-UA" sz="2000" dirty="0"/>
              <a:t> м</a:t>
            </a:r>
            <a:r>
              <a:rPr lang="ru-RU" sz="2000" dirty="0" err="1"/>
              <a:t>ышкой</a:t>
            </a:r>
            <a:endParaRPr lang="ru-RU" sz="2000" dirty="0"/>
          </a:p>
        </p:txBody>
      </p:sp>
      <p:pic>
        <p:nvPicPr>
          <p:cNvPr id="5" name="Объект 4">
            <a:extLst>
              <a:ext uri="{FF2B5EF4-FFF2-40B4-BE49-F238E27FC236}">
                <a16:creationId xmlns:a16="http://schemas.microsoft.com/office/drawing/2014/main" id="{BE84FA81-2843-4F03-98B9-C0CDF8475E6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18116" y="1059343"/>
            <a:ext cx="9397106" cy="5285872"/>
          </a:xfrm>
        </p:spPr>
      </p:pic>
    </p:spTree>
    <p:extLst>
      <p:ext uri="{BB962C8B-B14F-4D97-AF65-F5344CB8AC3E}">
        <p14:creationId xmlns:p14="http://schemas.microsoft.com/office/powerpoint/2010/main" val="3719222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6C5D47-DB64-448B-A4C3-7A8D89ECE9F5}"/>
              </a:ext>
            </a:extLst>
          </p:cNvPr>
          <p:cNvSpPr>
            <a:spLocks noGrp="1"/>
          </p:cNvSpPr>
          <p:nvPr>
            <p:ph type="title"/>
          </p:nvPr>
        </p:nvSpPr>
        <p:spPr>
          <a:xfrm>
            <a:off x="838200" y="365126"/>
            <a:ext cx="10515600" cy="806851"/>
          </a:xfrm>
        </p:spPr>
        <p:txBody>
          <a:bodyPr>
            <a:normAutofit/>
          </a:bodyPr>
          <a:lstStyle/>
          <a:p>
            <a:r>
              <a:rPr lang="uk-UA" sz="2000" dirty="0" err="1"/>
              <a:t>Если</a:t>
            </a:r>
            <a:r>
              <a:rPr lang="uk-UA" sz="2000" dirty="0"/>
              <a:t> при </a:t>
            </a:r>
            <a:r>
              <a:rPr lang="uk-UA" sz="2000" dirty="0" err="1"/>
              <a:t>создании</a:t>
            </a:r>
            <a:r>
              <a:rPr lang="uk-UA" sz="2000" dirty="0"/>
              <a:t> служебки м</a:t>
            </a:r>
            <a:r>
              <a:rPr lang="ru-RU" sz="2000" dirty="0"/>
              <a:t>ы решили ее пока не отправлять, то ее можно сохранить как черновик</a:t>
            </a:r>
            <a:r>
              <a:rPr lang="en-US" sz="2000" dirty="0"/>
              <a:t> – </a:t>
            </a:r>
            <a:r>
              <a:rPr lang="uk-UA" sz="2000" dirty="0" err="1"/>
              <a:t>нажимаем</a:t>
            </a:r>
            <a:r>
              <a:rPr lang="uk-UA" sz="2000" dirty="0"/>
              <a:t> </a:t>
            </a:r>
            <a:r>
              <a:rPr lang="uk-UA" sz="2000" dirty="0" err="1"/>
              <a:t>соответствующую</a:t>
            </a:r>
            <a:r>
              <a:rPr lang="uk-UA" sz="2000" dirty="0"/>
              <a:t> кнопку</a:t>
            </a:r>
            <a:endParaRPr lang="ru-RU" sz="2000" dirty="0"/>
          </a:p>
        </p:txBody>
      </p:sp>
      <p:pic>
        <p:nvPicPr>
          <p:cNvPr id="5" name="Объект 4">
            <a:extLst>
              <a:ext uri="{FF2B5EF4-FFF2-40B4-BE49-F238E27FC236}">
                <a16:creationId xmlns:a16="http://schemas.microsoft.com/office/drawing/2014/main" id="{0174D3D6-23D9-47BA-80DE-507893E7398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70890" y="1275009"/>
            <a:ext cx="9076907" cy="5087564"/>
          </a:xfrm>
        </p:spPr>
      </p:pic>
    </p:spTree>
    <p:extLst>
      <p:ext uri="{BB962C8B-B14F-4D97-AF65-F5344CB8AC3E}">
        <p14:creationId xmlns:p14="http://schemas.microsoft.com/office/powerpoint/2010/main" val="673276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65A2FE-4987-4EAA-B0B6-0D35AAF9B91F}"/>
              </a:ext>
            </a:extLst>
          </p:cNvPr>
          <p:cNvSpPr>
            <a:spLocks noGrp="1"/>
          </p:cNvSpPr>
          <p:nvPr>
            <p:ph type="title"/>
          </p:nvPr>
        </p:nvSpPr>
        <p:spPr>
          <a:xfrm>
            <a:off x="838200" y="365126"/>
            <a:ext cx="10515600" cy="716699"/>
          </a:xfrm>
        </p:spPr>
        <p:txBody>
          <a:bodyPr>
            <a:normAutofit/>
          </a:bodyPr>
          <a:lstStyle/>
          <a:p>
            <a:r>
              <a:rPr lang="ru-RU" sz="2000" dirty="0"/>
              <a:t>Служебка-черновик не видна на закладках «На рассмотрении», «На контроле». Необходимо нажать большую кнопку «Служебные»</a:t>
            </a:r>
          </a:p>
        </p:txBody>
      </p:sp>
      <p:pic>
        <p:nvPicPr>
          <p:cNvPr id="5" name="Объект 4">
            <a:extLst>
              <a:ext uri="{FF2B5EF4-FFF2-40B4-BE49-F238E27FC236}">
                <a16:creationId xmlns:a16="http://schemas.microsoft.com/office/drawing/2014/main" id="{242E6214-C227-4672-9A1E-423B6D42260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6846" y="1167386"/>
            <a:ext cx="9418376" cy="5289941"/>
          </a:xfrm>
        </p:spPr>
      </p:pic>
    </p:spTree>
    <p:extLst>
      <p:ext uri="{BB962C8B-B14F-4D97-AF65-F5344CB8AC3E}">
        <p14:creationId xmlns:p14="http://schemas.microsoft.com/office/powerpoint/2010/main" val="3811938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B7A7CE-5C6D-4A94-9504-2F4F925C5F41}"/>
              </a:ext>
            </a:extLst>
          </p:cNvPr>
          <p:cNvSpPr>
            <a:spLocks noGrp="1"/>
          </p:cNvSpPr>
          <p:nvPr>
            <p:ph type="title"/>
          </p:nvPr>
        </p:nvSpPr>
        <p:spPr/>
        <p:txBody>
          <a:bodyPr/>
          <a:lstStyle/>
          <a:p>
            <a:r>
              <a:rPr lang="ru-RU" dirty="0"/>
              <a:t>Цели</a:t>
            </a:r>
          </a:p>
        </p:txBody>
      </p:sp>
      <p:sp>
        <p:nvSpPr>
          <p:cNvPr id="3" name="Объект 2">
            <a:extLst>
              <a:ext uri="{FF2B5EF4-FFF2-40B4-BE49-F238E27FC236}">
                <a16:creationId xmlns:a16="http://schemas.microsoft.com/office/drawing/2014/main" id="{A5DF8709-4952-4D20-ACBD-015894212F3B}"/>
              </a:ext>
            </a:extLst>
          </p:cNvPr>
          <p:cNvSpPr>
            <a:spLocks noGrp="1"/>
          </p:cNvSpPr>
          <p:nvPr>
            <p:ph idx="1"/>
          </p:nvPr>
        </p:nvSpPr>
        <p:spPr/>
        <p:txBody>
          <a:bodyPr/>
          <a:lstStyle/>
          <a:p>
            <a:r>
              <a:rPr lang="ru-RU" dirty="0"/>
              <a:t>Проект предназначен для пересылки документов между сотрудниками компании - служебки, сообщения. При необходимости можно добавить другие документы – например, листы согласования (согласования приема на работу), планы работ</a:t>
            </a:r>
            <a:r>
              <a:rPr lang="uk-UA" dirty="0"/>
              <a:t>, командировки и </a:t>
            </a:r>
            <a:r>
              <a:rPr lang="uk-UA" dirty="0" err="1"/>
              <a:t>др</a:t>
            </a:r>
            <a:r>
              <a:rPr lang="uk-UA" dirty="0"/>
              <a:t>. Т. е. все </a:t>
            </a:r>
            <a:r>
              <a:rPr lang="uk-UA" dirty="0" err="1"/>
              <a:t>что</a:t>
            </a:r>
            <a:r>
              <a:rPr lang="uk-UA" dirty="0"/>
              <a:t> </a:t>
            </a:r>
            <a:r>
              <a:rPr lang="uk-UA" dirty="0" err="1"/>
              <a:t>есть</a:t>
            </a:r>
            <a:r>
              <a:rPr lang="uk-UA" dirty="0"/>
              <a:t> в </a:t>
            </a:r>
            <a:r>
              <a:rPr lang="uk-UA" dirty="0" err="1"/>
              <a:t>бумажном</a:t>
            </a:r>
            <a:r>
              <a:rPr lang="uk-UA" dirty="0"/>
              <a:t> виде </a:t>
            </a:r>
            <a:r>
              <a:rPr lang="uk-UA" dirty="0" err="1"/>
              <a:t>может</a:t>
            </a:r>
            <a:r>
              <a:rPr lang="uk-UA" dirty="0"/>
              <a:t> </a:t>
            </a:r>
            <a:r>
              <a:rPr lang="uk-UA" dirty="0" err="1"/>
              <a:t>быть</a:t>
            </a:r>
            <a:r>
              <a:rPr lang="uk-UA" dirty="0"/>
              <a:t> в </a:t>
            </a:r>
            <a:r>
              <a:rPr lang="uk-UA" dirty="0" err="1"/>
              <a:t>документообороте</a:t>
            </a:r>
            <a:endParaRPr lang="ru-RU" dirty="0"/>
          </a:p>
          <a:p>
            <a:r>
              <a:rPr lang="ru-RU" dirty="0"/>
              <a:t>Разобраться в технологиях</a:t>
            </a:r>
            <a:r>
              <a:rPr lang="uk-UA" dirty="0"/>
              <a:t>,</a:t>
            </a:r>
            <a:r>
              <a:rPr lang="ru-RU" dirty="0"/>
              <a:t> связанных с</a:t>
            </a:r>
            <a:r>
              <a:rPr lang="en-US" dirty="0"/>
              <a:t> Java, </a:t>
            </a:r>
            <a:r>
              <a:rPr lang="ru-RU" dirty="0"/>
              <a:t>написать свой довольно большой практический проект</a:t>
            </a:r>
          </a:p>
        </p:txBody>
      </p:sp>
    </p:spTree>
    <p:extLst>
      <p:ext uri="{BB962C8B-B14F-4D97-AF65-F5344CB8AC3E}">
        <p14:creationId xmlns:p14="http://schemas.microsoft.com/office/powerpoint/2010/main" val="2078267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79F255-1926-423E-93E3-71FFE58DDCC3}"/>
              </a:ext>
            </a:extLst>
          </p:cNvPr>
          <p:cNvSpPr>
            <a:spLocks noGrp="1"/>
          </p:cNvSpPr>
          <p:nvPr>
            <p:ph type="title"/>
          </p:nvPr>
        </p:nvSpPr>
        <p:spPr>
          <a:xfrm>
            <a:off x="838200" y="365126"/>
            <a:ext cx="10515600" cy="368970"/>
          </a:xfrm>
        </p:spPr>
        <p:txBody>
          <a:bodyPr>
            <a:normAutofit/>
          </a:bodyPr>
          <a:lstStyle/>
          <a:p>
            <a:r>
              <a:rPr lang="ru-RU" sz="2000" dirty="0"/>
              <a:t>Затем нажать «Черновики»</a:t>
            </a:r>
          </a:p>
        </p:txBody>
      </p:sp>
      <p:pic>
        <p:nvPicPr>
          <p:cNvPr id="5" name="Объект 4">
            <a:extLst>
              <a:ext uri="{FF2B5EF4-FFF2-40B4-BE49-F238E27FC236}">
                <a16:creationId xmlns:a16="http://schemas.microsoft.com/office/drawing/2014/main" id="{F2DA461E-4105-4F1C-B128-8DEFD383E3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7753" y="888642"/>
            <a:ext cx="10111846" cy="5541493"/>
          </a:xfrm>
        </p:spPr>
      </p:pic>
    </p:spTree>
    <p:extLst>
      <p:ext uri="{BB962C8B-B14F-4D97-AF65-F5344CB8AC3E}">
        <p14:creationId xmlns:p14="http://schemas.microsoft.com/office/powerpoint/2010/main" val="2182408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E1BDD39-8AA7-477B-8E57-DD8E285A944E}"/>
              </a:ext>
            </a:extLst>
          </p:cNvPr>
          <p:cNvSpPr>
            <a:spLocks noGrp="1"/>
          </p:cNvSpPr>
          <p:nvPr>
            <p:ph type="title"/>
          </p:nvPr>
        </p:nvSpPr>
        <p:spPr>
          <a:xfrm>
            <a:off x="838200" y="365125"/>
            <a:ext cx="10515600" cy="1283371"/>
          </a:xfrm>
        </p:spPr>
        <p:txBody>
          <a:bodyPr>
            <a:normAutofit/>
          </a:bodyPr>
          <a:lstStyle/>
          <a:p>
            <a:r>
              <a:rPr lang="ru-RU" sz="2000" dirty="0"/>
              <a:t>При отправке служебки можно указывать тип процесса (согласование, ознакомление, исполнение, утверждение, визирование), которые поставит пользователь-получатель. Обычно пользователи ставят «Согласование», «Ознакомление». «Исполнение» - начальник отправляет подчиненному. «Утверждение», «Визирование» - отправка начальству</a:t>
            </a:r>
          </a:p>
        </p:txBody>
      </p:sp>
      <p:pic>
        <p:nvPicPr>
          <p:cNvPr id="5" name="Объект 4">
            <a:extLst>
              <a:ext uri="{FF2B5EF4-FFF2-40B4-BE49-F238E27FC236}">
                <a16:creationId xmlns:a16="http://schemas.microsoft.com/office/drawing/2014/main" id="{CCAD69D6-EF0C-44B6-B3CD-3BEBA047E83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13853" y="1850503"/>
            <a:ext cx="8118789" cy="4566819"/>
          </a:xfrm>
        </p:spPr>
      </p:pic>
    </p:spTree>
    <p:extLst>
      <p:ext uri="{BB962C8B-B14F-4D97-AF65-F5344CB8AC3E}">
        <p14:creationId xmlns:p14="http://schemas.microsoft.com/office/powerpoint/2010/main" val="3119108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368D92-4B8A-4BF6-B5C9-5F713B7F2D53}"/>
              </a:ext>
            </a:extLst>
          </p:cNvPr>
          <p:cNvSpPr>
            <a:spLocks noGrp="1"/>
          </p:cNvSpPr>
          <p:nvPr>
            <p:ph type="title"/>
          </p:nvPr>
        </p:nvSpPr>
        <p:spPr>
          <a:xfrm>
            <a:off x="838200" y="323181"/>
            <a:ext cx="10515600" cy="771523"/>
          </a:xfrm>
        </p:spPr>
        <p:txBody>
          <a:bodyPr>
            <a:normAutofit/>
          </a:bodyPr>
          <a:lstStyle/>
          <a:p>
            <a:r>
              <a:rPr lang="ru-RU" dirty="0"/>
              <a:t>Пример со всему типами процесса</a:t>
            </a:r>
          </a:p>
        </p:txBody>
      </p:sp>
      <p:pic>
        <p:nvPicPr>
          <p:cNvPr id="5" name="Объект 4">
            <a:extLst>
              <a:ext uri="{FF2B5EF4-FFF2-40B4-BE49-F238E27FC236}">
                <a16:creationId xmlns:a16="http://schemas.microsoft.com/office/drawing/2014/main" id="{F2B12D1D-D92F-4621-98F0-7FEF1EA14D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2081" y="1306103"/>
            <a:ext cx="9045716" cy="5088215"/>
          </a:xfrm>
        </p:spPr>
      </p:pic>
    </p:spTree>
    <p:extLst>
      <p:ext uri="{BB962C8B-B14F-4D97-AF65-F5344CB8AC3E}">
        <p14:creationId xmlns:p14="http://schemas.microsoft.com/office/powerpoint/2010/main" val="2729690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53E4B2-A8A0-4CAD-BEBA-DF6ED1C22133}"/>
              </a:ext>
            </a:extLst>
          </p:cNvPr>
          <p:cNvSpPr>
            <a:spLocks noGrp="1"/>
          </p:cNvSpPr>
          <p:nvPr>
            <p:ph type="title"/>
          </p:nvPr>
        </p:nvSpPr>
        <p:spPr>
          <a:xfrm>
            <a:off x="838200" y="365126"/>
            <a:ext cx="10515600" cy="716699"/>
          </a:xfrm>
        </p:spPr>
        <p:txBody>
          <a:bodyPr>
            <a:normAutofit/>
          </a:bodyPr>
          <a:lstStyle/>
          <a:p>
            <a:r>
              <a:rPr lang="ru-RU" sz="2000" dirty="0"/>
              <a:t>В процессе создания/отправки документа есть проверки – «Тема», «Текст» должны быть заполнены. Если это не так – сообщение об ошибке</a:t>
            </a:r>
          </a:p>
        </p:txBody>
      </p:sp>
      <p:pic>
        <p:nvPicPr>
          <p:cNvPr id="5" name="Объект 4">
            <a:extLst>
              <a:ext uri="{FF2B5EF4-FFF2-40B4-BE49-F238E27FC236}">
                <a16:creationId xmlns:a16="http://schemas.microsoft.com/office/drawing/2014/main" id="{3B7CB3F0-8888-4890-BC9D-4C7A5E70B6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4677" y="1159099"/>
            <a:ext cx="9272788" cy="5215943"/>
          </a:xfrm>
        </p:spPr>
      </p:pic>
    </p:spTree>
    <p:extLst>
      <p:ext uri="{BB962C8B-B14F-4D97-AF65-F5344CB8AC3E}">
        <p14:creationId xmlns:p14="http://schemas.microsoft.com/office/powerpoint/2010/main" val="298931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5212819-5933-43EB-8E39-E72F71FEE188}"/>
              </a:ext>
            </a:extLst>
          </p:cNvPr>
          <p:cNvSpPr>
            <a:spLocks noGrp="1"/>
          </p:cNvSpPr>
          <p:nvPr>
            <p:ph type="title"/>
          </p:nvPr>
        </p:nvSpPr>
        <p:spPr>
          <a:xfrm>
            <a:off x="838200" y="365126"/>
            <a:ext cx="10515600" cy="935640"/>
          </a:xfrm>
        </p:spPr>
        <p:txBody>
          <a:bodyPr>
            <a:normAutofit/>
          </a:bodyPr>
          <a:lstStyle/>
          <a:p>
            <a:r>
              <a:rPr lang="uk-UA" sz="2000" dirty="0" err="1"/>
              <a:t>Кроме</a:t>
            </a:r>
            <a:r>
              <a:rPr lang="uk-UA" sz="2000" dirty="0"/>
              <a:t> того </a:t>
            </a:r>
            <a:r>
              <a:rPr lang="uk-UA" sz="2000" dirty="0" err="1"/>
              <a:t>есть</a:t>
            </a:r>
            <a:r>
              <a:rPr lang="uk-UA" sz="2000" dirty="0"/>
              <a:t> контроль на </a:t>
            </a:r>
            <a:r>
              <a:rPr lang="uk-UA" sz="2000" dirty="0" err="1"/>
              <a:t>размер</a:t>
            </a:r>
            <a:r>
              <a:rPr lang="ru-RU" sz="2000" dirty="0"/>
              <a:t>ы вложений</a:t>
            </a:r>
            <a:r>
              <a:rPr lang="en-US" sz="2000" dirty="0"/>
              <a:t> (</a:t>
            </a:r>
            <a:r>
              <a:rPr lang="ru-RU" sz="2000" dirty="0"/>
              <a:t>М</a:t>
            </a:r>
            <a:r>
              <a:rPr lang="uk-UA" sz="2000" dirty="0" err="1"/>
              <a:t>аксимальный</a:t>
            </a:r>
            <a:r>
              <a:rPr lang="uk-UA" sz="2000" dirty="0"/>
              <a:t> </a:t>
            </a:r>
            <a:r>
              <a:rPr lang="uk-UA" sz="2000" dirty="0" err="1"/>
              <a:t>размер</a:t>
            </a:r>
            <a:r>
              <a:rPr lang="uk-UA" sz="2000" dirty="0"/>
              <a:t> </a:t>
            </a:r>
            <a:r>
              <a:rPr lang="uk-UA" sz="2000" dirty="0" err="1"/>
              <a:t>файла</a:t>
            </a:r>
            <a:r>
              <a:rPr lang="uk-UA" sz="2000" dirty="0"/>
              <a:t> – </a:t>
            </a:r>
            <a:r>
              <a:rPr lang="en-US" sz="2000" dirty="0"/>
              <a:t>10</a:t>
            </a:r>
            <a:r>
              <a:rPr lang="uk-UA" sz="2000" dirty="0"/>
              <a:t> </a:t>
            </a:r>
            <a:r>
              <a:rPr lang="en-US" sz="2000" dirty="0"/>
              <a:t>MB, </a:t>
            </a:r>
            <a:r>
              <a:rPr lang="uk-UA" sz="2000" dirty="0" err="1"/>
              <a:t>максимальн</a:t>
            </a:r>
            <a:r>
              <a:rPr lang="ru-RU" sz="2000" dirty="0" err="1"/>
              <a:t>ый</a:t>
            </a:r>
            <a:r>
              <a:rPr lang="ru-RU" sz="2000" dirty="0"/>
              <a:t> размер всех вложений одной служебки – 100 </a:t>
            </a:r>
            <a:r>
              <a:rPr lang="en-US" sz="2000" dirty="0"/>
              <a:t>MB)</a:t>
            </a:r>
            <a:r>
              <a:rPr lang="uk-UA" sz="2000" dirty="0"/>
              <a:t>. </a:t>
            </a:r>
            <a:r>
              <a:rPr lang="uk-UA" sz="2000" dirty="0" err="1"/>
              <a:t>Попробуем</a:t>
            </a:r>
            <a:r>
              <a:rPr lang="uk-UA" sz="2000" dirty="0"/>
              <a:t> </a:t>
            </a:r>
            <a:r>
              <a:rPr lang="uk-UA" sz="2000" dirty="0" err="1"/>
              <a:t>отправить</a:t>
            </a:r>
            <a:r>
              <a:rPr lang="uk-UA" sz="2000" dirty="0"/>
              <a:t> – </a:t>
            </a:r>
            <a:r>
              <a:rPr lang="uk-UA" sz="2000" dirty="0" err="1"/>
              <a:t>получаем</a:t>
            </a:r>
            <a:r>
              <a:rPr lang="uk-UA" sz="2000" dirty="0"/>
              <a:t> </a:t>
            </a:r>
            <a:r>
              <a:rPr lang="uk-UA" sz="2000" dirty="0" err="1"/>
              <a:t>сообщение</a:t>
            </a:r>
            <a:r>
              <a:rPr lang="uk-UA" sz="2000" dirty="0"/>
              <a:t> об </a:t>
            </a:r>
            <a:r>
              <a:rPr lang="uk-UA" sz="2000" dirty="0" err="1"/>
              <a:t>ошибке</a:t>
            </a:r>
            <a:endParaRPr lang="ru-RU" sz="2000" dirty="0"/>
          </a:p>
        </p:txBody>
      </p:sp>
      <p:pic>
        <p:nvPicPr>
          <p:cNvPr id="5" name="Объект 4">
            <a:extLst>
              <a:ext uri="{FF2B5EF4-FFF2-40B4-BE49-F238E27FC236}">
                <a16:creationId xmlns:a16="http://schemas.microsoft.com/office/drawing/2014/main" id="{95E0C45C-2877-45CC-9B4B-989FA9E4A3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6385" y="1384184"/>
            <a:ext cx="9094365" cy="5115580"/>
          </a:xfrm>
        </p:spPr>
      </p:pic>
    </p:spTree>
    <p:extLst>
      <p:ext uri="{BB962C8B-B14F-4D97-AF65-F5344CB8AC3E}">
        <p14:creationId xmlns:p14="http://schemas.microsoft.com/office/powerpoint/2010/main" val="3624595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D38EE4-3714-4F64-9B72-99D05486947F}"/>
              </a:ext>
            </a:extLst>
          </p:cNvPr>
          <p:cNvSpPr>
            <a:spLocks noGrp="1"/>
          </p:cNvSpPr>
          <p:nvPr>
            <p:ph type="title"/>
          </p:nvPr>
        </p:nvSpPr>
        <p:spPr>
          <a:xfrm>
            <a:off x="838200" y="365125"/>
            <a:ext cx="10515600" cy="901613"/>
          </a:xfrm>
        </p:spPr>
        <p:txBody>
          <a:bodyPr>
            <a:noAutofit/>
          </a:bodyPr>
          <a:lstStyle/>
          <a:p>
            <a:r>
              <a:rPr lang="uk-UA" sz="2000" dirty="0"/>
              <a:t>При </a:t>
            </a:r>
            <a:r>
              <a:rPr lang="uk-UA" sz="2000" dirty="0" err="1"/>
              <a:t>создании</a:t>
            </a:r>
            <a:r>
              <a:rPr lang="uk-UA" sz="2000" dirty="0"/>
              <a:t> служебки </a:t>
            </a:r>
            <a:r>
              <a:rPr lang="uk-UA" sz="2000" dirty="0" err="1"/>
              <a:t>есть</a:t>
            </a:r>
            <a:r>
              <a:rPr lang="uk-UA" sz="2000" dirty="0"/>
              <a:t> </a:t>
            </a:r>
            <a:r>
              <a:rPr lang="uk-UA" sz="2000" dirty="0" err="1"/>
              <a:t>подгонка</a:t>
            </a:r>
            <a:r>
              <a:rPr lang="uk-UA" sz="2000" dirty="0"/>
              <a:t> </a:t>
            </a:r>
            <a:r>
              <a:rPr lang="uk-UA" sz="2000" dirty="0" err="1"/>
              <a:t>под</a:t>
            </a:r>
            <a:r>
              <a:rPr lang="uk-UA" sz="2000" dirty="0"/>
              <a:t> </a:t>
            </a:r>
            <a:r>
              <a:rPr lang="uk-UA" sz="2000" dirty="0" err="1"/>
              <a:t>размер</a:t>
            </a:r>
            <a:r>
              <a:rPr lang="ru-RU" sz="2000" dirty="0"/>
              <a:t>ы окна – если оно маленькое элементы (кнопки, название файлов) становятся меньше – в кнопках убирается текст, в названиях файлов в конце …</a:t>
            </a:r>
          </a:p>
        </p:txBody>
      </p:sp>
      <p:pic>
        <p:nvPicPr>
          <p:cNvPr id="5" name="Объект 4">
            <a:extLst>
              <a:ext uri="{FF2B5EF4-FFF2-40B4-BE49-F238E27FC236}">
                <a16:creationId xmlns:a16="http://schemas.microsoft.com/office/drawing/2014/main" id="{2129B999-7304-4D1A-86C5-49F77AEAAC6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48943" y="1416676"/>
            <a:ext cx="8276881" cy="4841979"/>
          </a:xfrm>
        </p:spPr>
      </p:pic>
    </p:spTree>
    <p:extLst>
      <p:ext uri="{BB962C8B-B14F-4D97-AF65-F5344CB8AC3E}">
        <p14:creationId xmlns:p14="http://schemas.microsoft.com/office/powerpoint/2010/main" val="2531989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452B5B-B5FA-44D5-9D11-7C68AB2D0339}"/>
              </a:ext>
            </a:extLst>
          </p:cNvPr>
          <p:cNvSpPr>
            <a:spLocks noGrp="1"/>
          </p:cNvSpPr>
          <p:nvPr>
            <p:ph type="title"/>
          </p:nvPr>
        </p:nvSpPr>
        <p:spPr>
          <a:xfrm>
            <a:off x="838200" y="365126"/>
            <a:ext cx="10515600" cy="536395"/>
          </a:xfrm>
        </p:spPr>
        <p:txBody>
          <a:bodyPr>
            <a:normAutofit/>
          </a:bodyPr>
          <a:lstStyle/>
          <a:p>
            <a:r>
              <a:rPr lang="ru-RU" sz="2000" dirty="0"/>
              <a:t>Покажем как работает кнопка «Просмотр». Создаем </a:t>
            </a:r>
            <a:r>
              <a:rPr lang="ru-RU" sz="2000" dirty="0" err="1"/>
              <a:t>служебку</a:t>
            </a:r>
            <a:endParaRPr lang="ru-RU" sz="2000" dirty="0"/>
          </a:p>
        </p:txBody>
      </p:sp>
      <p:pic>
        <p:nvPicPr>
          <p:cNvPr id="5" name="Объект 4">
            <a:extLst>
              <a:ext uri="{FF2B5EF4-FFF2-40B4-BE49-F238E27FC236}">
                <a16:creationId xmlns:a16="http://schemas.microsoft.com/office/drawing/2014/main" id="{2E18FDDC-E2BD-4DFC-8110-115C36079C2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56275" y="1001606"/>
            <a:ext cx="8775612" cy="5301526"/>
          </a:xfrm>
        </p:spPr>
      </p:pic>
    </p:spTree>
    <p:extLst>
      <p:ext uri="{BB962C8B-B14F-4D97-AF65-F5344CB8AC3E}">
        <p14:creationId xmlns:p14="http://schemas.microsoft.com/office/powerpoint/2010/main" val="2048617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DF0148-BAA2-4065-A1B0-092E3AD4B942}"/>
              </a:ext>
            </a:extLst>
          </p:cNvPr>
          <p:cNvSpPr>
            <a:spLocks noGrp="1"/>
          </p:cNvSpPr>
          <p:nvPr>
            <p:ph type="title"/>
          </p:nvPr>
        </p:nvSpPr>
        <p:spPr>
          <a:xfrm>
            <a:off x="838200" y="365126"/>
            <a:ext cx="10515600" cy="510637"/>
          </a:xfrm>
        </p:spPr>
        <p:txBody>
          <a:bodyPr>
            <a:normAutofit/>
          </a:bodyPr>
          <a:lstStyle/>
          <a:p>
            <a:r>
              <a:rPr lang="uk-UA" sz="2000" dirty="0" err="1"/>
              <a:t>Нажимаем</a:t>
            </a:r>
            <a:r>
              <a:rPr lang="uk-UA" sz="2000" dirty="0"/>
              <a:t> «</a:t>
            </a:r>
            <a:r>
              <a:rPr lang="uk-UA" sz="2000" dirty="0" err="1"/>
              <a:t>Просмотр</a:t>
            </a:r>
            <a:r>
              <a:rPr lang="uk-UA" sz="2000" dirty="0"/>
              <a:t>»</a:t>
            </a:r>
            <a:endParaRPr lang="ru-RU" sz="2000" dirty="0"/>
          </a:p>
        </p:txBody>
      </p:sp>
      <p:pic>
        <p:nvPicPr>
          <p:cNvPr id="5" name="Объект 4">
            <a:extLst>
              <a:ext uri="{FF2B5EF4-FFF2-40B4-BE49-F238E27FC236}">
                <a16:creationId xmlns:a16="http://schemas.microsoft.com/office/drawing/2014/main" id="{EAD4DE00-356D-4908-900F-D79E44F1BF1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84636" y="991673"/>
            <a:ext cx="9328476" cy="5293217"/>
          </a:xfrm>
        </p:spPr>
      </p:pic>
    </p:spTree>
    <p:extLst>
      <p:ext uri="{BB962C8B-B14F-4D97-AF65-F5344CB8AC3E}">
        <p14:creationId xmlns:p14="http://schemas.microsoft.com/office/powerpoint/2010/main" val="668110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4733E7-3B45-4103-8F34-85505A35631E}"/>
              </a:ext>
            </a:extLst>
          </p:cNvPr>
          <p:cNvSpPr>
            <a:spLocks noGrp="1"/>
          </p:cNvSpPr>
          <p:nvPr>
            <p:ph type="title"/>
          </p:nvPr>
        </p:nvSpPr>
        <p:spPr>
          <a:xfrm>
            <a:off x="838200" y="365126"/>
            <a:ext cx="10515600" cy="678063"/>
          </a:xfrm>
        </p:spPr>
        <p:txBody>
          <a:bodyPr>
            <a:normAutofit/>
          </a:bodyPr>
          <a:lstStyle/>
          <a:p>
            <a:r>
              <a:rPr lang="uk-UA" sz="2000" dirty="0"/>
              <a:t>Служебку </a:t>
            </a:r>
            <a:r>
              <a:rPr lang="uk-UA" sz="2000" dirty="0" err="1"/>
              <a:t>отправили</a:t>
            </a:r>
            <a:r>
              <a:rPr lang="uk-UA" sz="2000" dirty="0"/>
              <a:t>, </a:t>
            </a:r>
            <a:r>
              <a:rPr lang="uk-UA" sz="2000" dirty="0" err="1"/>
              <a:t>теперь</a:t>
            </a:r>
            <a:r>
              <a:rPr lang="uk-UA" sz="2000" dirty="0"/>
              <a:t> </a:t>
            </a:r>
            <a:r>
              <a:rPr lang="uk-UA" sz="2000" dirty="0" err="1"/>
              <a:t>откр</a:t>
            </a:r>
            <a:r>
              <a:rPr lang="ru-RU" sz="2000" dirty="0"/>
              <a:t>ы</a:t>
            </a:r>
            <a:r>
              <a:rPr lang="uk-UA" sz="2000" dirty="0" err="1"/>
              <a:t>ваем</a:t>
            </a:r>
            <a:r>
              <a:rPr lang="uk-UA" sz="2000" dirty="0"/>
              <a:t>. </a:t>
            </a:r>
            <a:r>
              <a:rPr lang="uk-UA" sz="2000" dirty="0" err="1"/>
              <a:t>Есть</a:t>
            </a:r>
            <a:r>
              <a:rPr lang="uk-UA" sz="2000" dirty="0"/>
              <a:t> </a:t>
            </a:r>
            <a:r>
              <a:rPr lang="uk-UA" sz="2000" dirty="0" err="1"/>
              <a:t>гиперссылка</a:t>
            </a:r>
            <a:r>
              <a:rPr lang="uk-UA" sz="2000" dirty="0"/>
              <a:t>, с </a:t>
            </a:r>
            <a:r>
              <a:rPr lang="uk-UA" sz="2000" dirty="0" err="1"/>
              <a:t>помощью</a:t>
            </a:r>
            <a:r>
              <a:rPr lang="uk-UA" sz="2000" dirty="0"/>
              <a:t> </a:t>
            </a:r>
            <a:r>
              <a:rPr lang="uk-UA" sz="2000" dirty="0" err="1"/>
              <a:t>которой</a:t>
            </a:r>
            <a:r>
              <a:rPr lang="uk-UA" sz="2000" dirty="0"/>
              <a:t> </a:t>
            </a:r>
            <a:r>
              <a:rPr lang="uk-UA" sz="2000" dirty="0" err="1"/>
              <a:t>можно</a:t>
            </a:r>
            <a:r>
              <a:rPr lang="uk-UA" sz="2000" dirty="0"/>
              <a:t> зайти в </a:t>
            </a:r>
            <a:r>
              <a:rPr lang="uk-UA" sz="2000" dirty="0" err="1"/>
              <a:t>другую</a:t>
            </a:r>
            <a:r>
              <a:rPr lang="uk-UA" sz="2000" dirty="0"/>
              <a:t> служебку</a:t>
            </a:r>
            <a:endParaRPr lang="ru-RU" sz="2000" dirty="0"/>
          </a:p>
        </p:txBody>
      </p:sp>
      <p:pic>
        <p:nvPicPr>
          <p:cNvPr id="5" name="Объект 4">
            <a:extLst>
              <a:ext uri="{FF2B5EF4-FFF2-40B4-BE49-F238E27FC236}">
                <a16:creationId xmlns:a16="http://schemas.microsoft.com/office/drawing/2014/main" id="{A36DC990-CF0F-4A77-AAC0-94A5390DBC0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07517" y="1171977"/>
            <a:ext cx="9113505" cy="5164429"/>
          </a:xfrm>
        </p:spPr>
      </p:pic>
    </p:spTree>
    <p:extLst>
      <p:ext uri="{BB962C8B-B14F-4D97-AF65-F5344CB8AC3E}">
        <p14:creationId xmlns:p14="http://schemas.microsoft.com/office/powerpoint/2010/main" val="621837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3B00E7-7197-4DAE-9513-8CE87BF3EF2B}"/>
              </a:ext>
            </a:extLst>
          </p:cNvPr>
          <p:cNvSpPr>
            <a:spLocks noGrp="1"/>
          </p:cNvSpPr>
          <p:nvPr>
            <p:ph type="title"/>
          </p:nvPr>
        </p:nvSpPr>
        <p:spPr>
          <a:xfrm>
            <a:off x="838200" y="339959"/>
            <a:ext cx="10515600" cy="600200"/>
          </a:xfrm>
        </p:spPr>
        <p:txBody>
          <a:bodyPr>
            <a:normAutofit/>
          </a:bodyPr>
          <a:lstStyle/>
          <a:p>
            <a:r>
              <a:rPr lang="uk-UA" sz="2000" dirty="0" err="1"/>
              <a:t>Кроме</a:t>
            </a:r>
            <a:r>
              <a:rPr lang="uk-UA" sz="2000" dirty="0"/>
              <a:t> служебок </a:t>
            </a:r>
            <a:r>
              <a:rPr lang="uk-UA" sz="2000" dirty="0" err="1"/>
              <a:t>можно</a:t>
            </a:r>
            <a:r>
              <a:rPr lang="uk-UA" sz="2000" dirty="0"/>
              <a:t> </a:t>
            </a:r>
            <a:r>
              <a:rPr lang="uk-UA" sz="2000" dirty="0" err="1"/>
              <a:t>создавать</a:t>
            </a:r>
            <a:r>
              <a:rPr lang="uk-UA" sz="2000" dirty="0"/>
              <a:t> </a:t>
            </a:r>
            <a:r>
              <a:rPr lang="uk-UA" sz="2000" dirty="0" err="1"/>
              <a:t>сообщения</a:t>
            </a:r>
            <a:endParaRPr lang="ru-RU" sz="2000" dirty="0"/>
          </a:p>
        </p:txBody>
      </p:sp>
      <p:pic>
        <p:nvPicPr>
          <p:cNvPr id="5" name="Объект 4">
            <a:extLst>
              <a:ext uri="{FF2B5EF4-FFF2-40B4-BE49-F238E27FC236}">
                <a16:creationId xmlns:a16="http://schemas.microsoft.com/office/drawing/2014/main" id="{736C9EBB-9426-4A1E-BA2B-11AD9FA6BC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7868" y="1030311"/>
            <a:ext cx="9504628" cy="5362598"/>
          </a:xfrm>
        </p:spPr>
      </p:pic>
    </p:spTree>
    <p:extLst>
      <p:ext uri="{BB962C8B-B14F-4D97-AF65-F5344CB8AC3E}">
        <p14:creationId xmlns:p14="http://schemas.microsoft.com/office/powerpoint/2010/main" val="2388772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93012E-2814-4288-B044-8575267019D3}"/>
              </a:ext>
            </a:extLst>
          </p:cNvPr>
          <p:cNvSpPr>
            <a:spLocks noGrp="1"/>
          </p:cNvSpPr>
          <p:nvPr>
            <p:ph type="title"/>
          </p:nvPr>
        </p:nvSpPr>
        <p:spPr>
          <a:xfrm>
            <a:off x="838200" y="365126"/>
            <a:ext cx="10515600" cy="783350"/>
          </a:xfrm>
        </p:spPr>
        <p:txBody>
          <a:bodyPr/>
          <a:lstStyle/>
          <a:p>
            <a:r>
              <a:rPr lang="ru-RU" dirty="0"/>
              <a:t>Предыстория</a:t>
            </a:r>
          </a:p>
        </p:txBody>
      </p:sp>
      <p:sp>
        <p:nvSpPr>
          <p:cNvPr id="3" name="Объект 2">
            <a:extLst>
              <a:ext uri="{FF2B5EF4-FFF2-40B4-BE49-F238E27FC236}">
                <a16:creationId xmlns:a16="http://schemas.microsoft.com/office/drawing/2014/main" id="{8F286251-FDEE-4355-B687-8EB8C9379123}"/>
              </a:ext>
            </a:extLst>
          </p:cNvPr>
          <p:cNvSpPr>
            <a:spLocks noGrp="1"/>
          </p:cNvSpPr>
          <p:nvPr>
            <p:ph idx="1"/>
          </p:nvPr>
        </p:nvSpPr>
        <p:spPr>
          <a:xfrm>
            <a:off x="838200" y="1223493"/>
            <a:ext cx="10515600" cy="772732"/>
          </a:xfrm>
        </p:spPr>
        <p:txBody>
          <a:bodyPr>
            <a:normAutofit fontScale="70000" lnSpcReduction="20000"/>
          </a:bodyPr>
          <a:lstStyle/>
          <a:p>
            <a:r>
              <a:rPr lang="ru-RU" dirty="0">
                <a:latin typeface="+mj-lt"/>
              </a:rPr>
              <a:t>Почему именно документооборот? В моей компании мы его разработали на 1с и было что то похожее на ТЗ. Точнее вид, к которому нужно было стремиться</a:t>
            </a:r>
            <a:r>
              <a:rPr lang="en-US" dirty="0">
                <a:latin typeface="+mj-lt"/>
              </a:rPr>
              <a:t>. </a:t>
            </a:r>
            <a:r>
              <a:rPr lang="ru-RU" dirty="0">
                <a:latin typeface="+mj-lt"/>
              </a:rPr>
              <a:t>На картинках покажу как выглядит. Главное окно пользователя:</a:t>
            </a:r>
            <a:endParaRPr lang="en-US" dirty="0">
              <a:latin typeface="+mj-lt"/>
            </a:endParaRPr>
          </a:p>
          <a:p>
            <a:endParaRPr lang="ru-RU" dirty="0"/>
          </a:p>
        </p:txBody>
      </p:sp>
      <p:pic>
        <p:nvPicPr>
          <p:cNvPr id="4" name="Рисунок 3">
            <a:extLst>
              <a:ext uri="{FF2B5EF4-FFF2-40B4-BE49-F238E27FC236}">
                <a16:creationId xmlns:a16="http://schemas.microsoft.com/office/drawing/2014/main" id="{E5C98BCD-AD60-4EBD-987F-B0929E76A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821" y="2125014"/>
            <a:ext cx="9278226" cy="4367859"/>
          </a:xfrm>
          <a:prstGeom prst="rect">
            <a:avLst/>
          </a:prstGeom>
        </p:spPr>
      </p:pic>
    </p:spTree>
    <p:extLst>
      <p:ext uri="{BB962C8B-B14F-4D97-AF65-F5344CB8AC3E}">
        <p14:creationId xmlns:p14="http://schemas.microsoft.com/office/powerpoint/2010/main" val="462799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3D745C-F207-4F9E-A285-F1BE98EA09CA}"/>
              </a:ext>
            </a:extLst>
          </p:cNvPr>
          <p:cNvSpPr>
            <a:spLocks noGrp="1"/>
          </p:cNvSpPr>
          <p:nvPr>
            <p:ph type="title"/>
          </p:nvPr>
        </p:nvSpPr>
        <p:spPr>
          <a:xfrm>
            <a:off x="838200" y="365126"/>
            <a:ext cx="10515600" cy="987156"/>
          </a:xfrm>
        </p:spPr>
        <p:txBody>
          <a:bodyPr>
            <a:normAutofit/>
          </a:bodyPr>
          <a:lstStyle/>
          <a:p>
            <a:r>
              <a:rPr lang="ru-RU" sz="2000" dirty="0"/>
              <a:t>Окно для создания сообщения похоже на создание служебки. Только кнопка «Отправить» – обычная кнопка (не меню). Выбираем список сотрудников, пишем тему, текст, добавляем вложения, нажимаем «Отправить». </a:t>
            </a:r>
            <a:r>
              <a:rPr lang="ru-RU" sz="2000" dirty="0" err="1"/>
              <a:t>Може</a:t>
            </a:r>
            <a:r>
              <a:rPr lang="uk-UA" sz="2000" dirty="0"/>
              <a:t>м</a:t>
            </a:r>
            <a:r>
              <a:rPr lang="ru-RU" sz="2000" dirty="0"/>
              <a:t> «Сохранить как черновик» чтобы отправить позже</a:t>
            </a:r>
          </a:p>
        </p:txBody>
      </p:sp>
      <p:pic>
        <p:nvPicPr>
          <p:cNvPr id="5" name="Объект 4">
            <a:extLst>
              <a:ext uri="{FF2B5EF4-FFF2-40B4-BE49-F238E27FC236}">
                <a16:creationId xmlns:a16="http://schemas.microsoft.com/office/drawing/2014/main" id="{CC8099CF-D7C3-4E21-8517-71688BCC3D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6232" y="1397669"/>
            <a:ext cx="9336111" cy="5112257"/>
          </a:xfrm>
        </p:spPr>
      </p:pic>
    </p:spTree>
    <p:extLst>
      <p:ext uri="{BB962C8B-B14F-4D97-AF65-F5344CB8AC3E}">
        <p14:creationId xmlns:p14="http://schemas.microsoft.com/office/powerpoint/2010/main" val="2814986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669767-7E2A-46B4-844C-AEACE613FD7D}"/>
              </a:ext>
            </a:extLst>
          </p:cNvPr>
          <p:cNvSpPr>
            <a:spLocks noGrp="1"/>
          </p:cNvSpPr>
          <p:nvPr>
            <p:ph type="title"/>
          </p:nvPr>
        </p:nvSpPr>
        <p:spPr>
          <a:xfrm>
            <a:off x="838200" y="365125"/>
            <a:ext cx="10515600" cy="690943"/>
          </a:xfrm>
        </p:spPr>
        <p:txBody>
          <a:bodyPr>
            <a:normAutofit/>
          </a:bodyPr>
          <a:lstStyle/>
          <a:p>
            <a:r>
              <a:rPr lang="uk-UA" sz="2000" dirty="0"/>
              <a:t>В</a:t>
            </a:r>
            <a:r>
              <a:rPr lang="ru-RU" sz="2000" dirty="0"/>
              <a:t>ы</a:t>
            </a:r>
            <a:r>
              <a:rPr lang="uk-UA" sz="2000" dirty="0"/>
              <a:t>бор «Кому» </a:t>
            </a:r>
            <a:r>
              <a:rPr lang="uk-UA" sz="2000" dirty="0" err="1"/>
              <a:t>возможен</a:t>
            </a:r>
            <a:r>
              <a:rPr lang="uk-UA" sz="2000" dirty="0"/>
              <a:t> </a:t>
            </a:r>
            <a:r>
              <a:rPr lang="uk-UA" sz="2000" dirty="0" err="1"/>
              <a:t>как</a:t>
            </a:r>
            <a:r>
              <a:rPr lang="uk-UA" sz="2000" dirty="0"/>
              <a:t> по </a:t>
            </a:r>
            <a:r>
              <a:rPr lang="uk-UA" sz="2000" dirty="0" err="1"/>
              <a:t>кнопке</a:t>
            </a:r>
            <a:r>
              <a:rPr lang="uk-UA" sz="2000" dirty="0"/>
              <a:t> «</a:t>
            </a:r>
            <a:r>
              <a:rPr lang="uk-UA" sz="2000" dirty="0" err="1"/>
              <a:t>Выбрать</a:t>
            </a:r>
            <a:r>
              <a:rPr lang="uk-UA" sz="2000" dirty="0"/>
              <a:t> кому», так и </a:t>
            </a:r>
            <a:r>
              <a:rPr lang="uk-UA" sz="2000" dirty="0" err="1"/>
              <a:t>стрелками</a:t>
            </a:r>
            <a:r>
              <a:rPr lang="uk-UA" sz="2000" dirty="0"/>
              <a:t> вверх, </a:t>
            </a:r>
            <a:r>
              <a:rPr lang="uk-UA" sz="2000" dirty="0" err="1"/>
              <a:t>вних</a:t>
            </a:r>
            <a:r>
              <a:rPr lang="uk-UA" sz="2000" dirty="0"/>
              <a:t>, </a:t>
            </a:r>
            <a:r>
              <a:rPr lang="en-US" sz="2000" dirty="0"/>
              <a:t>Enter</a:t>
            </a:r>
            <a:r>
              <a:rPr lang="uk-UA" sz="2000" dirty="0"/>
              <a:t>, а </a:t>
            </a:r>
            <a:r>
              <a:rPr lang="uk-UA" sz="2000" dirty="0" err="1"/>
              <a:t>также</a:t>
            </a:r>
            <a:r>
              <a:rPr lang="uk-UA" sz="2000" dirty="0"/>
              <a:t> </a:t>
            </a:r>
            <a:r>
              <a:rPr lang="ru-RU" sz="2000" dirty="0" err="1"/>
              <a:t>автоподбором</a:t>
            </a:r>
            <a:r>
              <a:rPr lang="ru-RU" sz="2000" dirty="0"/>
              <a:t> в поле «Кому»</a:t>
            </a:r>
          </a:p>
        </p:txBody>
      </p:sp>
      <p:pic>
        <p:nvPicPr>
          <p:cNvPr id="5" name="Объект 4">
            <a:extLst>
              <a:ext uri="{FF2B5EF4-FFF2-40B4-BE49-F238E27FC236}">
                <a16:creationId xmlns:a16="http://schemas.microsoft.com/office/drawing/2014/main" id="{2D6CB38C-7975-4DDA-A9D7-32C96FD6AB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3204" y="1043188"/>
            <a:ext cx="9632324" cy="5267459"/>
          </a:xfrm>
        </p:spPr>
      </p:pic>
    </p:spTree>
    <p:extLst>
      <p:ext uri="{BB962C8B-B14F-4D97-AF65-F5344CB8AC3E}">
        <p14:creationId xmlns:p14="http://schemas.microsoft.com/office/powerpoint/2010/main" val="4100140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6A6911-9281-41C9-90D2-856588933CE4}"/>
              </a:ext>
            </a:extLst>
          </p:cNvPr>
          <p:cNvSpPr>
            <a:spLocks noGrp="1"/>
          </p:cNvSpPr>
          <p:nvPr>
            <p:ph type="title"/>
          </p:nvPr>
        </p:nvSpPr>
        <p:spPr>
          <a:xfrm>
            <a:off x="838200" y="365126"/>
            <a:ext cx="10515600" cy="922762"/>
          </a:xfrm>
        </p:spPr>
        <p:txBody>
          <a:bodyPr>
            <a:normAutofit/>
          </a:bodyPr>
          <a:lstStyle/>
          <a:p>
            <a:r>
              <a:rPr lang="uk-UA" sz="2000" dirty="0" err="1"/>
              <a:t>Под</a:t>
            </a:r>
            <a:r>
              <a:rPr lang="uk-UA" sz="2000" dirty="0"/>
              <a:t> полем «Кому» </a:t>
            </a:r>
            <a:r>
              <a:rPr lang="uk-UA" sz="2000" dirty="0" err="1"/>
              <a:t>появляется</a:t>
            </a:r>
            <a:r>
              <a:rPr lang="uk-UA" sz="2000" dirty="0"/>
              <a:t> список </a:t>
            </a:r>
            <a:r>
              <a:rPr lang="ru-RU" sz="2000" dirty="0"/>
              <a:t>сотрудников, которым будет отправлено сообщение. Нажав на крестик рядом с ФИО можно убрать сотрудника из списка получателей. Отправляем сообщение</a:t>
            </a:r>
          </a:p>
        </p:txBody>
      </p:sp>
      <p:pic>
        <p:nvPicPr>
          <p:cNvPr id="5" name="Объект 4">
            <a:extLst>
              <a:ext uri="{FF2B5EF4-FFF2-40B4-BE49-F238E27FC236}">
                <a16:creationId xmlns:a16="http://schemas.microsoft.com/office/drawing/2014/main" id="{E27BAADB-0B87-479C-B477-FF28BCEA76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2593" y="1378039"/>
            <a:ext cx="10263389" cy="5089078"/>
          </a:xfrm>
        </p:spPr>
      </p:pic>
    </p:spTree>
    <p:extLst>
      <p:ext uri="{BB962C8B-B14F-4D97-AF65-F5344CB8AC3E}">
        <p14:creationId xmlns:p14="http://schemas.microsoft.com/office/powerpoint/2010/main" val="19026235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BC8F21-B511-4607-9848-0FA280D1EAFD}"/>
              </a:ext>
            </a:extLst>
          </p:cNvPr>
          <p:cNvSpPr>
            <a:spLocks noGrp="1"/>
          </p:cNvSpPr>
          <p:nvPr>
            <p:ph type="title"/>
          </p:nvPr>
        </p:nvSpPr>
        <p:spPr>
          <a:xfrm>
            <a:off x="838200" y="365126"/>
            <a:ext cx="10515600" cy="1000036"/>
          </a:xfrm>
        </p:spPr>
        <p:txBody>
          <a:bodyPr>
            <a:normAutofit/>
          </a:bodyPr>
          <a:lstStyle/>
          <a:p>
            <a:r>
              <a:rPr lang="ru-RU" sz="2000" dirty="0"/>
              <a:t>Отправленное сообщение появляется сразу у всех получателей. Если один пользователь выбран несколько раз, то на закладке «На рассмотрении» это будет видно. При этом в кнопке «Сообщения» будет показано, что пришло 1 новое сообщение</a:t>
            </a:r>
          </a:p>
        </p:txBody>
      </p:sp>
      <p:pic>
        <p:nvPicPr>
          <p:cNvPr id="5" name="Объект 4">
            <a:extLst>
              <a:ext uri="{FF2B5EF4-FFF2-40B4-BE49-F238E27FC236}">
                <a16:creationId xmlns:a16="http://schemas.microsoft.com/office/drawing/2014/main" id="{CC9F598A-0CC6-42CC-9E95-5CB6753D71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5473" y="1532587"/>
            <a:ext cx="9209595" cy="4919729"/>
          </a:xfrm>
        </p:spPr>
      </p:pic>
    </p:spTree>
    <p:extLst>
      <p:ext uri="{BB962C8B-B14F-4D97-AF65-F5344CB8AC3E}">
        <p14:creationId xmlns:p14="http://schemas.microsoft.com/office/powerpoint/2010/main" val="30757657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38E0DC-B58C-4ADD-91C7-FAD2A657D778}"/>
              </a:ext>
            </a:extLst>
          </p:cNvPr>
          <p:cNvSpPr>
            <a:spLocks noGrp="1"/>
          </p:cNvSpPr>
          <p:nvPr>
            <p:ph type="title"/>
          </p:nvPr>
        </p:nvSpPr>
        <p:spPr>
          <a:xfrm>
            <a:off x="838200" y="365126"/>
            <a:ext cx="10515600" cy="1044224"/>
          </a:xfrm>
        </p:spPr>
        <p:txBody>
          <a:bodyPr>
            <a:noAutofit/>
          </a:bodyPr>
          <a:lstStyle/>
          <a:p>
            <a:r>
              <a:rPr lang="ru-RU" sz="2000" dirty="0"/>
              <a:t>Откроем сообщение</a:t>
            </a:r>
            <a:r>
              <a:rPr lang="en-US" sz="2000" dirty="0"/>
              <a:t>. </a:t>
            </a:r>
            <a:r>
              <a:rPr lang="ru-RU" sz="2000" dirty="0"/>
              <a:t>В </a:t>
            </a:r>
            <a:r>
              <a:rPr lang="ru-RU" sz="2000" dirty="0" err="1"/>
              <a:t>менюшке</a:t>
            </a:r>
            <a:r>
              <a:rPr lang="ru-RU" sz="2000" dirty="0"/>
              <a:t> вверху чуть меньше кнопок. Данный документ проще. После открытия Сообщение уходит из списка «На рассмотрении» (т.к. мы его уже просмотрели), но его можно будет посмотреть через журнал сообщений (кнопка «Сообщения» сверху в главном меню пользователя)</a:t>
            </a:r>
          </a:p>
        </p:txBody>
      </p:sp>
      <p:pic>
        <p:nvPicPr>
          <p:cNvPr id="5" name="Объект 4">
            <a:extLst>
              <a:ext uri="{FF2B5EF4-FFF2-40B4-BE49-F238E27FC236}">
                <a16:creationId xmlns:a16="http://schemas.microsoft.com/office/drawing/2014/main" id="{9778165A-25F0-4D62-994B-76A8B2D539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0779" y="1494555"/>
            <a:ext cx="9117170" cy="4880486"/>
          </a:xfrm>
        </p:spPr>
      </p:pic>
    </p:spTree>
    <p:extLst>
      <p:ext uri="{BB962C8B-B14F-4D97-AF65-F5344CB8AC3E}">
        <p14:creationId xmlns:p14="http://schemas.microsoft.com/office/powerpoint/2010/main" val="2351760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5D562F-CC56-48E2-B063-BC141AA3DF62}"/>
              </a:ext>
            </a:extLst>
          </p:cNvPr>
          <p:cNvSpPr>
            <a:spLocks noGrp="1"/>
          </p:cNvSpPr>
          <p:nvPr>
            <p:ph type="title"/>
          </p:nvPr>
        </p:nvSpPr>
        <p:spPr>
          <a:xfrm>
            <a:off x="838200" y="365126"/>
            <a:ext cx="10515600" cy="884125"/>
          </a:xfrm>
        </p:spPr>
        <p:txBody>
          <a:bodyPr/>
          <a:lstStyle/>
          <a:p>
            <a:r>
              <a:rPr lang="ru-RU" dirty="0"/>
              <a:t>Главное меню после просмотра сообщения</a:t>
            </a:r>
          </a:p>
        </p:txBody>
      </p:sp>
      <p:pic>
        <p:nvPicPr>
          <p:cNvPr id="5" name="Объект 4">
            <a:extLst>
              <a:ext uri="{FF2B5EF4-FFF2-40B4-BE49-F238E27FC236}">
                <a16:creationId xmlns:a16="http://schemas.microsoft.com/office/drawing/2014/main" id="{18FC9C0F-53DB-4A83-AA9C-3FD83B4154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5475" y="1356787"/>
            <a:ext cx="9080216" cy="5107622"/>
          </a:xfrm>
        </p:spPr>
      </p:pic>
    </p:spTree>
    <p:extLst>
      <p:ext uri="{BB962C8B-B14F-4D97-AF65-F5344CB8AC3E}">
        <p14:creationId xmlns:p14="http://schemas.microsoft.com/office/powerpoint/2010/main" val="26997028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06053C-7721-4537-989D-176A7E5B0D9B}"/>
              </a:ext>
            </a:extLst>
          </p:cNvPr>
          <p:cNvSpPr>
            <a:spLocks noGrp="1"/>
          </p:cNvSpPr>
          <p:nvPr>
            <p:ph type="title"/>
          </p:nvPr>
        </p:nvSpPr>
        <p:spPr/>
        <p:txBody>
          <a:bodyPr/>
          <a:lstStyle/>
          <a:p>
            <a:r>
              <a:rPr lang="uk-UA" dirty="0" err="1"/>
              <a:t>Работа</a:t>
            </a:r>
            <a:r>
              <a:rPr lang="uk-UA" dirty="0"/>
              <a:t> </a:t>
            </a:r>
            <a:r>
              <a:rPr lang="uk-UA" dirty="0" err="1"/>
              <a:t>со</a:t>
            </a:r>
            <a:r>
              <a:rPr lang="uk-UA" dirty="0"/>
              <a:t> </a:t>
            </a:r>
            <a:r>
              <a:rPr lang="uk-UA" dirty="0" err="1"/>
              <a:t>служебкой</a:t>
            </a:r>
            <a:r>
              <a:rPr lang="uk-UA" dirty="0"/>
              <a:t>, </a:t>
            </a:r>
            <a:r>
              <a:rPr lang="uk-UA" dirty="0" err="1"/>
              <a:t>которую</a:t>
            </a:r>
            <a:r>
              <a:rPr lang="uk-UA" dirty="0"/>
              <a:t> получили/</a:t>
            </a:r>
            <a:r>
              <a:rPr lang="uk-UA" dirty="0" err="1"/>
              <a:t>отправили</a:t>
            </a:r>
            <a:r>
              <a:rPr lang="uk-UA" dirty="0"/>
              <a:t>. </a:t>
            </a:r>
            <a:r>
              <a:rPr lang="uk-UA" dirty="0" err="1"/>
              <a:t>Откроем</a:t>
            </a:r>
            <a:r>
              <a:rPr lang="uk-UA" dirty="0"/>
              <a:t> служебку</a:t>
            </a:r>
            <a:endParaRPr lang="ru-RU" dirty="0"/>
          </a:p>
        </p:txBody>
      </p:sp>
      <p:pic>
        <p:nvPicPr>
          <p:cNvPr id="5" name="Объект 4">
            <a:extLst>
              <a:ext uri="{FF2B5EF4-FFF2-40B4-BE49-F238E27FC236}">
                <a16:creationId xmlns:a16="http://schemas.microsoft.com/office/drawing/2014/main" id="{9C78A6E9-16F9-4439-A587-96DA7912C0B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48590" y="1750123"/>
            <a:ext cx="8084702" cy="4547645"/>
          </a:xfrm>
        </p:spPr>
      </p:pic>
    </p:spTree>
    <p:extLst>
      <p:ext uri="{BB962C8B-B14F-4D97-AF65-F5344CB8AC3E}">
        <p14:creationId xmlns:p14="http://schemas.microsoft.com/office/powerpoint/2010/main" val="4221758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209A71-AD62-4333-BFA3-2AF3F7881C2E}"/>
              </a:ext>
            </a:extLst>
          </p:cNvPr>
          <p:cNvSpPr>
            <a:spLocks noGrp="1"/>
          </p:cNvSpPr>
          <p:nvPr>
            <p:ph type="title"/>
          </p:nvPr>
        </p:nvSpPr>
        <p:spPr>
          <a:xfrm>
            <a:off x="838200" y="365125"/>
            <a:ext cx="10515600" cy="549275"/>
          </a:xfrm>
        </p:spPr>
        <p:txBody>
          <a:bodyPr>
            <a:normAutofit/>
          </a:bodyPr>
          <a:lstStyle/>
          <a:p>
            <a:r>
              <a:rPr lang="ru-RU" sz="2000" dirty="0"/>
              <a:t>Нажимаем на ссылку вложений «2-2.</a:t>
            </a:r>
            <a:r>
              <a:rPr lang="en-US" sz="2000" dirty="0"/>
              <a:t>jpg</a:t>
            </a:r>
            <a:r>
              <a:rPr lang="ru-RU" sz="2000" dirty="0"/>
              <a:t>»</a:t>
            </a:r>
            <a:r>
              <a:rPr lang="en-US" sz="2000" dirty="0"/>
              <a:t> -</a:t>
            </a:r>
            <a:r>
              <a:rPr lang="ru-RU" sz="2000" dirty="0"/>
              <a:t>внизу скачанный файл. Открываем его</a:t>
            </a:r>
          </a:p>
        </p:txBody>
      </p:sp>
      <p:pic>
        <p:nvPicPr>
          <p:cNvPr id="5" name="Объект 4">
            <a:extLst>
              <a:ext uri="{FF2B5EF4-FFF2-40B4-BE49-F238E27FC236}">
                <a16:creationId xmlns:a16="http://schemas.microsoft.com/office/drawing/2014/main" id="{474DD240-1A14-4965-BE10-736562EF29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4717" y="1068947"/>
            <a:ext cx="9297473" cy="5215943"/>
          </a:xfrm>
        </p:spPr>
      </p:pic>
    </p:spTree>
    <p:extLst>
      <p:ext uri="{BB962C8B-B14F-4D97-AF65-F5344CB8AC3E}">
        <p14:creationId xmlns:p14="http://schemas.microsoft.com/office/powerpoint/2010/main" val="296739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FDF248-9EC4-4663-AE84-B8397A9E1731}"/>
              </a:ext>
            </a:extLst>
          </p:cNvPr>
          <p:cNvSpPr>
            <a:spLocks noGrp="1"/>
          </p:cNvSpPr>
          <p:nvPr>
            <p:ph type="title"/>
          </p:nvPr>
        </p:nvSpPr>
        <p:spPr>
          <a:xfrm>
            <a:off x="838200" y="365125"/>
            <a:ext cx="10515600" cy="459123"/>
          </a:xfrm>
        </p:spPr>
        <p:txBody>
          <a:bodyPr>
            <a:normAutofit/>
          </a:bodyPr>
          <a:lstStyle/>
          <a:p>
            <a:r>
              <a:rPr lang="ru-RU" sz="2000" dirty="0"/>
              <a:t>Нажимаем кнопку «Ознакомиться». Можно написать комментарий</a:t>
            </a:r>
          </a:p>
        </p:txBody>
      </p:sp>
      <p:pic>
        <p:nvPicPr>
          <p:cNvPr id="5" name="Объект 4">
            <a:extLst>
              <a:ext uri="{FF2B5EF4-FFF2-40B4-BE49-F238E27FC236}">
                <a16:creationId xmlns:a16="http://schemas.microsoft.com/office/drawing/2014/main" id="{3C7CC11F-0F5D-4C0E-9AA5-FC830E5607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4988" y="1044470"/>
            <a:ext cx="9504629" cy="5296230"/>
          </a:xfrm>
        </p:spPr>
      </p:pic>
    </p:spTree>
    <p:extLst>
      <p:ext uri="{BB962C8B-B14F-4D97-AF65-F5344CB8AC3E}">
        <p14:creationId xmlns:p14="http://schemas.microsoft.com/office/powerpoint/2010/main" val="686485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86A807-0337-443E-8AA0-1BAFA86650C7}"/>
              </a:ext>
            </a:extLst>
          </p:cNvPr>
          <p:cNvSpPr>
            <a:spLocks noGrp="1"/>
          </p:cNvSpPr>
          <p:nvPr>
            <p:ph type="title"/>
          </p:nvPr>
        </p:nvSpPr>
        <p:spPr>
          <a:xfrm>
            <a:off x="838200" y="365125"/>
            <a:ext cx="10515600" cy="549275"/>
          </a:xfrm>
        </p:spPr>
        <p:txBody>
          <a:bodyPr>
            <a:normAutofit/>
          </a:bodyPr>
          <a:lstStyle/>
          <a:p>
            <a:r>
              <a:rPr lang="ru-RU" sz="2000" dirty="0"/>
              <a:t>И добавить свое вложение</a:t>
            </a:r>
          </a:p>
        </p:txBody>
      </p:sp>
      <p:pic>
        <p:nvPicPr>
          <p:cNvPr id="5" name="Объект 4">
            <a:extLst>
              <a:ext uri="{FF2B5EF4-FFF2-40B4-BE49-F238E27FC236}">
                <a16:creationId xmlns:a16="http://schemas.microsoft.com/office/drawing/2014/main" id="{0E3FD603-84FB-457B-8BAA-93CDA42582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7443" y="954991"/>
            <a:ext cx="9606568" cy="5420052"/>
          </a:xfrm>
        </p:spPr>
      </p:pic>
    </p:spTree>
    <p:extLst>
      <p:ext uri="{BB962C8B-B14F-4D97-AF65-F5344CB8AC3E}">
        <p14:creationId xmlns:p14="http://schemas.microsoft.com/office/powerpoint/2010/main" val="4148961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08C83D8E-223D-47B9-AD68-D889BD51644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64525" y="2167295"/>
            <a:ext cx="7735712" cy="4351338"/>
          </a:xfrm>
        </p:spPr>
      </p:pic>
      <p:sp>
        <p:nvSpPr>
          <p:cNvPr id="6" name="Прямоугольник 5">
            <a:extLst>
              <a:ext uri="{FF2B5EF4-FFF2-40B4-BE49-F238E27FC236}">
                <a16:creationId xmlns:a16="http://schemas.microsoft.com/office/drawing/2014/main" id="{8E8023C1-3369-4230-84E1-23200563DAA9}"/>
              </a:ext>
            </a:extLst>
          </p:cNvPr>
          <p:cNvSpPr/>
          <p:nvPr/>
        </p:nvSpPr>
        <p:spPr>
          <a:xfrm>
            <a:off x="774582" y="742113"/>
            <a:ext cx="10515599" cy="1323439"/>
          </a:xfrm>
          <a:prstGeom prst="rect">
            <a:avLst/>
          </a:prstGeom>
        </p:spPr>
        <p:txBody>
          <a:bodyPr wrap="square">
            <a:spAutoFit/>
          </a:bodyPr>
          <a:lstStyle/>
          <a:p>
            <a:r>
              <a:rPr lang="ru-RU" sz="2000" dirty="0"/>
              <a:t>Служебная записка – просмотр, согласование (выполнение/отмена)</a:t>
            </a:r>
            <a:r>
              <a:rPr lang="uk-UA" sz="2000" dirty="0"/>
              <a:t>. </a:t>
            </a:r>
            <a:r>
              <a:rPr lang="uk-UA" sz="2000" dirty="0" err="1"/>
              <a:t>Здесь</a:t>
            </a:r>
            <a:r>
              <a:rPr lang="uk-UA" sz="2000" dirty="0"/>
              <a:t> </a:t>
            </a:r>
            <a:r>
              <a:rPr lang="uk-UA" sz="2000" dirty="0" err="1"/>
              <a:t>можно</a:t>
            </a:r>
            <a:r>
              <a:rPr lang="uk-UA" sz="2000" dirty="0"/>
              <a:t> </a:t>
            </a:r>
            <a:r>
              <a:rPr lang="en-US" sz="2000" dirty="0"/>
              <a:t> </a:t>
            </a:r>
            <a:r>
              <a:rPr lang="ru-RU" sz="2000" dirty="0"/>
              <a:t>поставить выполнение, посмотреть историю, отправить на другого пользователя, поместить в корзину, скачать приложенные файлы. Кроме того есть переход по ссылкам - в другую </a:t>
            </a:r>
            <a:r>
              <a:rPr lang="ru-RU" sz="2000" dirty="0" err="1"/>
              <a:t>служебку</a:t>
            </a:r>
            <a:r>
              <a:rPr lang="ru-RU" sz="2000" dirty="0"/>
              <a:t>, сообщение (не на текущей картинке)</a:t>
            </a:r>
            <a:endParaRPr lang="en-US" sz="2000" dirty="0"/>
          </a:p>
        </p:txBody>
      </p:sp>
    </p:spTree>
    <p:extLst>
      <p:ext uri="{BB962C8B-B14F-4D97-AF65-F5344CB8AC3E}">
        <p14:creationId xmlns:p14="http://schemas.microsoft.com/office/powerpoint/2010/main" val="947781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FE45F0-AED4-479E-A446-221386786356}"/>
              </a:ext>
            </a:extLst>
          </p:cNvPr>
          <p:cNvSpPr>
            <a:spLocks noGrp="1"/>
          </p:cNvSpPr>
          <p:nvPr>
            <p:ph type="title"/>
          </p:nvPr>
        </p:nvSpPr>
        <p:spPr>
          <a:xfrm>
            <a:off x="838200" y="365126"/>
            <a:ext cx="10515600" cy="678063"/>
          </a:xfrm>
        </p:spPr>
        <p:txBody>
          <a:bodyPr>
            <a:noAutofit/>
          </a:bodyPr>
          <a:lstStyle/>
          <a:p>
            <a:r>
              <a:rPr lang="uk-UA" sz="2000" dirty="0" err="1"/>
              <a:t>Откроем</a:t>
            </a:r>
            <a:r>
              <a:rPr lang="uk-UA" sz="2000" dirty="0"/>
              <a:t> служебку </a:t>
            </a:r>
            <a:r>
              <a:rPr lang="uk-UA" sz="2000" dirty="0" err="1"/>
              <a:t>после</a:t>
            </a:r>
            <a:r>
              <a:rPr lang="uk-UA" sz="2000" dirty="0"/>
              <a:t> </a:t>
            </a:r>
            <a:r>
              <a:rPr lang="uk-UA" sz="2000" dirty="0" err="1"/>
              <a:t>ознакомления</a:t>
            </a:r>
            <a:r>
              <a:rPr lang="uk-UA" sz="2000" dirty="0"/>
              <a:t> (через кнопку «</a:t>
            </a:r>
            <a:r>
              <a:rPr lang="uk-UA" sz="2000" dirty="0" err="1"/>
              <a:t>Служебн</a:t>
            </a:r>
            <a:r>
              <a:rPr lang="ru-RU" sz="2000" dirty="0"/>
              <a:t>ы</a:t>
            </a:r>
            <a:r>
              <a:rPr lang="uk-UA" sz="2000" dirty="0"/>
              <a:t>е» в </a:t>
            </a:r>
            <a:r>
              <a:rPr lang="uk-UA" sz="2000" dirty="0" err="1"/>
              <a:t>главном</a:t>
            </a:r>
            <a:r>
              <a:rPr lang="uk-UA" sz="2000" dirty="0"/>
              <a:t> меню). </a:t>
            </a:r>
            <a:r>
              <a:rPr lang="uk-UA" sz="2000" dirty="0" err="1"/>
              <a:t>Ознакомление</a:t>
            </a:r>
            <a:r>
              <a:rPr lang="uk-UA" sz="2000" dirty="0"/>
              <a:t>, </a:t>
            </a:r>
            <a:r>
              <a:rPr lang="uk-UA" sz="2000" dirty="0" err="1"/>
              <a:t>комментарий</a:t>
            </a:r>
            <a:r>
              <a:rPr lang="uk-UA" sz="2000" dirty="0"/>
              <a:t>, </a:t>
            </a:r>
            <a:r>
              <a:rPr lang="uk-UA" sz="2000" dirty="0" err="1"/>
              <a:t>вложение</a:t>
            </a:r>
            <a:r>
              <a:rPr lang="uk-UA" sz="2000" dirty="0"/>
              <a:t> добавились внизу в </a:t>
            </a:r>
            <a:r>
              <a:rPr lang="uk-UA" sz="2000" dirty="0" err="1"/>
              <a:t>служебке</a:t>
            </a:r>
            <a:r>
              <a:rPr lang="uk-UA" sz="2000" dirty="0"/>
              <a:t> </a:t>
            </a:r>
            <a:endParaRPr lang="ru-RU" sz="2000" dirty="0"/>
          </a:p>
        </p:txBody>
      </p:sp>
      <p:pic>
        <p:nvPicPr>
          <p:cNvPr id="5" name="Объект 4">
            <a:extLst>
              <a:ext uri="{FF2B5EF4-FFF2-40B4-BE49-F238E27FC236}">
                <a16:creationId xmlns:a16="http://schemas.microsoft.com/office/drawing/2014/main" id="{8C590B06-83DC-4EEC-877F-CDC0352687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1991" y="1210615"/>
            <a:ext cx="9273162" cy="5269381"/>
          </a:xfrm>
        </p:spPr>
      </p:pic>
    </p:spTree>
    <p:extLst>
      <p:ext uri="{BB962C8B-B14F-4D97-AF65-F5344CB8AC3E}">
        <p14:creationId xmlns:p14="http://schemas.microsoft.com/office/powerpoint/2010/main" val="2925999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1992BF-90C2-4DCA-8CCF-0E7CF8274CAA}"/>
              </a:ext>
            </a:extLst>
          </p:cNvPr>
          <p:cNvSpPr>
            <a:spLocks noGrp="1"/>
          </p:cNvSpPr>
          <p:nvPr>
            <p:ph type="title"/>
          </p:nvPr>
        </p:nvSpPr>
        <p:spPr>
          <a:xfrm>
            <a:off x="838200" y="365126"/>
            <a:ext cx="10515600" cy="876446"/>
          </a:xfrm>
        </p:spPr>
        <p:txBody>
          <a:bodyPr>
            <a:noAutofit/>
          </a:bodyPr>
          <a:lstStyle/>
          <a:p>
            <a:r>
              <a:rPr lang="uk-UA" sz="2000" dirty="0"/>
              <a:t>На </a:t>
            </a:r>
            <a:r>
              <a:rPr lang="uk-UA" sz="2000" dirty="0" err="1"/>
              <a:t>вложение</a:t>
            </a:r>
            <a:r>
              <a:rPr lang="uk-UA" sz="2000" dirty="0"/>
              <a:t> </a:t>
            </a:r>
            <a:r>
              <a:rPr lang="uk-UA" sz="2000" dirty="0" err="1"/>
              <a:t>тоже</a:t>
            </a:r>
            <a:r>
              <a:rPr lang="uk-UA" sz="2000" dirty="0"/>
              <a:t> </a:t>
            </a:r>
            <a:r>
              <a:rPr lang="uk-UA" sz="2000" dirty="0" err="1"/>
              <a:t>можно</a:t>
            </a:r>
            <a:r>
              <a:rPr lang="uk-UA" sz="2000" dirty="0"/>
              <a:t> кликнуть и </a:t>
            </a:r>
            <a:r>
              <a:rPr lang="uk-UA" sz="2000" dirty="0" err="1"/>
              <a:t>затем</a:t>
            </a:r>
            <a:r>
              <a:rPr lang="uk-UA" sz="2000" dirty="0"/>
              <a:t> </a:t>
            </a:r>
            <a:r>
              <a:rPr lang="uk-UA" sz="2000" dirty="0" err="1"/>
              <a:t>посмотреть</a:t>
            </a:r>
            <a:r>
              <a:rPr lang="uk-UA" sz="2000" dirty="0"/>
              <a:t> картинку. Вверху уже нет кнопки «</a:t>
            </a:r>
            <a:r>
              <a:rPr lang="uk-UA" sz="2000" dirty="0" err="1"/>
              <a:t>Ознакомиться</a:t>
            </a:r>
            <a:r>
              <a:rPr lang="uk-UA" sz="2000" dirty="0"/>
              <a:t>» и </a:t>
            </a:r>
            <a:r>
              <a:rPr lang="uk-UA" sz="2000" dirty="0" err="1"/>
              <a:t>др</a:t>
            </a:r>
            <a:r>
              <a:rPr lang="uk-UA" sz="2000" dirty="0"/>
              <a:t>.(</a:t>
            </a:r>
            <a:r>
              <a:rPr lang="uk-UA" sz="2000" dirty="0" err="1"/>
              <a:t>Исполнение</a:t>
            </a:r>
            <a:r>
              <a:rPr lang="uk-UA" sz="2000" dirty="0"/>
              <a:t>, </a:t>
            </a:r>
            <a:r>
              <a:rPr lang="uk-UA" sz="2000" dirty="0" err="1"/>
              <a:t>Согласование</a:t>
            </a:r>
            <a:r>
              <a:rPr lang="uk-UA" sz="2000" dirty="0"/>
              <a:t>), </a:t>
            </a:r>
            <a:r>
              <a:rPr lang="uk-UA" sz="2000" dirty="0" err="1"/>
              <a:t>т.к</a:t>
            </a:r>
            <a:r>
              <a:rPr lang="uk-UA" sz="2000" dirty="0"/>
              <a:t>. </a:t>
            </a:r>
            <a:r>
              <a:rPr lang="ru-RU" sz="2000" dirty="0"/>
              <a:t>выполнение действий со </a:t>
            </a:r>
            <a:r>
              <a:rPr lang="ru-RU" sz="2000" dirty="0" err="1"/>
              <a:t>служебкой</a:t>
            </a:r>
            <a:r>
              <a:rPr lang="ru-RU" sz="2000" dirty="0"/>
              <a:t> не предусматривается (уже сделали все, что от нас хотели)</a:t>
            </a:r>
          </a:p>
        </p:txBody>
      </p:sp>
      <p:pic>
        <p:nvPicPr>
          <p:cNvPr id="5" name="Объект 4">
            <a:extLst>
              <a:ext uri="{FF2B5EF4-FFF2-40B4-BE49-F238E27FC236}">
                <a16:creationId xmlns:a16="http://schemas.microsoft.com/office/drawing/2014/main" id="{D8B269EB-2B21-4206-89E7-BC5B331523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5173" y="1339652"/>
            <a:ext cx="8860218" cy="4983873"/>
          </a:xfrm>
        </p:spPr>
      </p:pic>
    </p:spTree>
    <p:extLst>
      <p:ext uri="{BB962C8B-B14F-4D97-AF65-F5344CB8AC3E}">
        <p14:creationId xmlns:p14="http://schemas.microsoft.com/office/powerpoint/2010/main" val="1769297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6A6406-89DE-44FF-BBF4-17664BCB9F2F}"/>
              </a:ext>
            </a:extLst>
          </p:cNvPr>
          <p:cNvSpPr>
            <a:spLocks noGrp="1"/>
          </p:cNvSpPr>
          <p:nvPr>
            <p:ph type="title"/>
          </p:nvPr>
        </p:nvSpPr>
        <p:spPr>
          <a:xfrm>
            <a:off x="838200" y="365126"/>
            <a:ext cx="10515600" cy="536396"/>
          </a:xfrm>
        </p:spPr>
        <p:txBody>
          <a:bodyPr>
            <a:normAutofit/>
          </a:bodyPr>
          <a:lstStyle/>
          <a:p>
            <a:r>
              <a:rPr lang="ru-RU" sz="2000" dirty="0"/>
              <a:t>Можем отправить </a:t>
            </a:r>
            <a:r>
              <a:rPr lang="ru-RU" sz="2000" dirty="0" err="1"/>
              <a:t>служебку</a:t>
            </a:r>
            <a:r>
              <a:rPr lang="ru-RU" sz="2000" dirty="0"/>
              <a:t> еще на кого-то</a:t>
            </a:r>
          </a:p>
        </p:txBody>
      </p:sp>
      <p:pic>
        <p:nvPicPr>
          <p:cNvPr id="5" name="Объект 4">
            <a:extLst>
              <a:ext uri="{FF2B5EF4-FFF2-40B4-BE49-F238E27FC236}">
                <a16:creationId xmlns:a16="http://schemas.microsoft.com/office/drawing/2014/main" id="{C8479CD1-D128-42AF-9A63-8E61CCBB25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1686" y="943712"/>
            <a:ext cx="9645204" cy="5425427"/>
          </a:xfrm>
        </p:spPr>
      </p:pic>
    </p:spTree>
    <p:extLst>
      <p:ext uri="{BB962C8B-B14F-4D97-AF65-F5344CB8AC3E}">
        <p14:creationId xmlns:p14="http://schemas.microsoft.com/office/powerpoint/2010/main" val="3333918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EE99C3-6341-4BE0-872C-F2A9F09DF42F}"/>
              </a:ext>
            </a:extLst>
          </p:cNvPr>
          <p:cNvSpPr>
            <a:spLocks noGrp="1"/>
          </p:cNvSpPr>
          <p:nvPr>
            <p:ph type="title"/>
          </p:nvPr>
        </p:nvSpPr>
        <p:spPr>
          <a:xfrm>
            <a:off x="838200" y="365126"/>
            <a:ext cx="10515600" cy="678064"/>
          </a:xfrm>
        </p:spPr>
        <p:txBody>
          <a:bodyPr>
            <a:normAutofit/>
          </a:bodyPr>
          <a:lstStyle/>
          <a:p>
            <a:r>
              <a:rPr lang="ru-RU" sz="2000" dirty="0"/>
              <a:t>Окно с выбором на кого отправлять (такое же как и при начальном создании документа). Можно написать комментарий</a:t>
            </a:r>
          </a:p>
        </p:txBody>
      </p:sp>
      <p:pic>
        <p:nvPicPr>
          <p:cNvPr id="5" name="Объект 4">
            <a:extLst>
              <a:ext uri="{FF2B5EF4-FFF2-40B4-BE49-F238E27FC236}">
                <a16:creationId xmlns:a16="http://schemas.microsoft.com/office/drawing/2014/main" id="{F75B7382-D2C7-44E4-A4CC-D83EDD309D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9110" y="1017432"/>
            <a:ext cx="9490658" cy="5268538"/>
          </a:xfrm>
        </p:spPr>
      </p:pic>
    </p:spTree>
    <p:extLst>
      <p:ext uri="{BB962C8B-B14F-4D97-AF65-F5344CB8AC3E}">
        <p14:creationId xmlns:p14="http://schemas.microsoft.com/office/powerpoint/2010/main" val="24610440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9E8037A-D3C9-45A1-BE08-C2AB78791939}"/>
              </a:ext>
            </a:extLst>
          </p:cNvPr>
          <p:cNvSpPr>
            <a:spLocks noGrp="1"/>
          </p:cNvSpPr>
          <p:nvPr>
            <p:ph type="title"/>
          </p:nvPr>
        </p:nvSpPr>
        <p:spPr/>
        <p:txBody>
          <a:bodyPr>
            <a:normAutofit/>
          </a:bodyPr>
          <a:lstStyle/>
          <a:p>
            <a:r>
              <a:rPr lang="ru-RU" sz="2000" dirty="0"/>
              <a:t>В шапке комментарий, написанный ранее. Нажмем кнопку «История». В истории порядок согласования служебки и 2 бизнес процесса: 1-й стартовал при создании служебки, 2-й одним из сотрудников, который данную </a:t>
            </a:r>
            <a:r>
              <a:rPr lang="ru-RU" sz="2000" dirty="0" err="1"/>
              <a:t>служебку</a:t>
            </a:r>
            <a:r>
              <a:rPr lang="ru-RU" sz="2000" dirty="0"/>
              <a:t> получил. Здесь также видно кто за кем идет, кто уже просмотрел документ и на ком он «завис», т.е. кто его долго не согласовывает</a:t>
            </a:r>
          </a:p>
        </p:txBody>
      </p:sp>
      <p:pic>
        <p:nvPicPr>
          <p:cNvPr id="5" name="Объект 4">
            <a:extLst>
              <a:ext uri="{FF2B5EF4-FFF2-40B4-BE49-F238E27FC236}">
                <a16:creationId xmlns:a16="http://schemas.microsoft.com/office/drawing/2014/main" id="{86D65347-D01D-41BA-BFF3-EB894ED03CA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67417" y="1842402"/>
            <a:ext cx="7989339" cy="4494003"/>
          </a:xfrm>
        </p:spPr>
      </p:pic>
    </p:spTree>
    <p:extLst>
      <p:ext uri="{BB962C8B-B14F-4D97-AF65-F5344CB8AC3E}">
        <p14:creationId xmlns:p14="http://schemas.microsoft.com/office/powerpoint/2010/main" val="4141004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F514B6-7EBA-429A-881C-1A867D87B9A6}"/>
              </a:ext>
            </a:extLst>
          </p:cNvPr>
          <p:cNvSpPr>
            <a:spLocks noGrp="1"/>
          </p:cNvSpPr>
          <p:nvPr>
            <p:ph type="title"/>
          </p:nvPr>
        </p:nvSpPr>
        <p:spPr>
          <a:xfrm>
            <a:off x="838200" y="365126"/>
            <a:ext cx="10515600" cy="536396"/>
          </a:xfrm>
        </p:spPr>
        <p:txBody>
          <a:bodyPr>
            <a:normAutofit/>
          </a:bodyPr>
          <a:lstStyle/>
          <a:p>
            <a:r>
              <a:rPr lang="uk-UA" sz="2000" dirty="0" err="1"/>
              <a:t>Нажмем</a:t>
            </a:r>
            <a:r>
              <a:rPr lang="uk-UA" sz="2000" dirty="0"/>
              <a:t> на </a:t>
            </a:r>
            <a:r>
              <a:rPr lang="uk-UA" sz="2000" dirty="0" err="1"/>
              <a:t>красн</a:t>
            </a:r>
            <a:r>
              <a:rPr lang="ru-RU" sz="2000" dirty="0" err="1"/>
              <a:t>ый</a:t>
            </a:r>
            <a:r>
              <a:rPr lang="ru-RU" sz="2000" dirty="0"/>
              <a:t> флажок слева вверху</a:t>
            </a:r>
          </a:p>
        </p:txBody>
      </p:sp>
      <p:pic>
        <p:nvPicPr>
          <p:cNvPr id="5" name="Объект 4">
            <a:extLst>
              <a:ext uri="{FF2B5EF4-FFF2-40B4-BE49-F238E27FC236}">
                <a16:creationId xmlns:a16="http://schemas.microsoft.com/office/drawing/2014/main" id="{E63446E7-84AA-4652-AE2F-1BEA099F06E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37298" y="938756"/>
            <a:ext cx="9527136" cy="5359014"/>
          </a:xfrm>
        </p:spPr>
      </p:pic>
    </p:spTree>
    <p:extLst>
      <p:ext uri="{BB962C8B-B14F-4D97-AF65-F5344CB8AC3E}">
        <p14:creationId xmlns:p14="http://schemas.microsoft.com/office/powerpoint/2010/main" val="530147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BA91E-F674-4D63-8729-6CEB830B42CD}"/>
              </a:ext>
            </a:extLst>
          </p:cNvPr>
          <p:cNvSpPr>
            <a:spLocks noGrp="1"/>
          </p:cNvSpPr>
          <p:nvPr>
            <p:ph type="title"/>
          </p:nvPr>
        </p:nvSpPr>
        <p:spPr>
          <a:xfrm>
            <a:off x="838200" y="365126"/>
            <a:ext cx="10515600" cy="678064"/>
          </a:xfrm>
        </p:spPr>
        <p:txBody>
          <a:bodyPr>
            <a:normAutofit/>
          </a:bodyPr>
          <a:lstStyle/>
          <a:p>
            <a:r>
              <a:rPr lang="ru-RU" sz="2000" dirty="0"/>
              <a:t>После нажатия на флажок документ становится отмеченным (кнопка с черной окантовкой). Его можно посмотреть в журналах отмеченных</a:t>
            </a:r>
          </a:p>
        </p:txBody>
      </p:sp>
      <p:pic>
        <p:nvPicPr>
          <p:cNvPr id="5" name="Объект 4">
            <a:extLst>
              <a:ext uri="{FF2B5EF4-FFF2-40B4-BE49-F238E27FC236}">
                <a16:creationId xmlns:a16="http://schemas.microsoft.com/office/drawing/2014/main" id="{632FDA41-0557-41B8-B53F-9BF7FFE99D8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94047" y="1207438"/>
            <a:ext cx="9079507" cy="5107223"/>
          </a:xfrm>
        </p:spPr>
      </p:pic>
    </p:spTree>
    <p:extLst>
      <p:ext uri="{BB962C8B-B14F-4D97-AF65-F5344CB8AC3E}">
        <p14:creationId xmlns:p14="http://schemas.microsoft.com/office/powerpoint/2010/main" val="38865761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C868D1-C933-4751-BBC3-4E1356681CCB}"/>
              </a:ext>
            </a:extLst>
          </p:cNvPr>
          <p:cNvSpPr>
            <a:spLocks noGrp="1"/>
          </p:cNvSpPr>
          <p:nvPr>
            <p:ph type="title"/>
          </p:nvPr>
        </p:nvSpPr>
        <p:spPr>
          <a:xfrm>
            <a:off x="838200" y="365125"/>
            <a:ext cx="10515600" cy="665185"/>
          </a:xfrm>
        </p:spPr>
        <p:txBody>
          <a:bodyPr>
            <a:noAutofit/>
          </a:bodyPr>
          <a:lstStyle/>
          <a:p>
            <a:r>
              <a:rPr lang="ru-RU" dirty="0"/>
              <a:t>На закладке «Отмеченные»</a:t>
            </a:r>
          </a:p>
        </p:txBody>
      </p:sp>
      <p:pic>
        <p:nvPicPr>
          <p:cNvPr id="5" name="Объект 4">
            <a:extLst>
              <a:ext uri="{FF2B5EF4-FFF2-40B4-BE49-F238E27FC236}">
                <a16:creationId xmlns:a16="http://schemas.microsoft.com/office/drawing/2014/main" id="{05BED14D-B91F-4D64-980E-64CD4C0A8E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42533" y="1130164"/>
            <a:ext cx="9131022" cy="5244877"/>
          </a:xfrm>
        </p:spPr>
      </p:pic>
    </p:spTree>
    <p:extLst>
      <p:ext uri="{BB962C8B-B14F-4D97-AF65-F5344CB8AC3E}">
        <p14:creationId xmlns:p14="http://schemas.microsoft.com/office/powerpoint/2010/main" val="30454453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843A77-FF7B-4D46-B98C-CD7AD9709E82}"/>
              </a:ext>
            </a:extLst>
          </p:cNvPr>
          <p:cNvSpPr>
            <a:spLocks noGrp="1"/>
          </p:cNvSpPr>
          <p:nvPr>
            <p:ph type="title"/>
          </p:nvPr>
        </p:nvSpPr>
        <p:spPr>
          <a:xfrm>
            <a:off x="838200" y="365126"/>
            <a:ext cx="10515600" cy="678064"/>
          </a:xfrm>
        </p:spPr>
        <p:txBody>
          <a:bodyPr>
            <a:normAutofit/>
          </a:bodyPr>
          <a:lstStyle/>
          <a:p>
            <a:r>
              <a:rPr lang="ru-RU" sz="2000" dirty="0"/>
              <a:t>И в папке «Отмеченные» в журнале служебок (попадаем из главного меню – кнопка «Служебные»)</a:t>
            </a:r>
          </a:p>
        </p:txBody>
      </p:sp>
      <p:pic>
        <p:nvPicPr>
          <p:cNvPr id="5" name="Объект 4">
            <a:extLst>
              <a:ext uri="{FF2B5EF4-FFF2-40B4-BE49-F238E27FC236}">
                <a16:creationId xmlns:a16="http://schemas.microsoft.com/office/drawing/2014/main" id="{AD161958-E5BB-4A32-8448-953E262B9E2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32884" y="1097200"/>
            <a:ext cx="9343701" cy="5149054"/>
          </a:xfrm>
        </p:spPr>
      </p:pic>
    </p:spTree>
    <p:extLst>
      <p:ext uri="{BB962C8B-B14F-4D97-AF65-F5344CB8AC3E}">
        <p14:creationId xmlns:p14="http://schemas.microsoft.com/office/powerpoint/2010/main" val="10700649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0F6C67-BEE4-40A5-962C-827101947E5A}"/>
              </a:ext>
            </a:extLst>
          </p:cNvPr>
          <p:cNvSpPr>
            <a:spLocks noGrp="1"/>
          </p:cNvSpPr>
          <p:nvPr>
            <p:ph type="title"/>
          </p:nvPr>
        </p:nvSpPr>
        <p:spPr>
          <a:xfrm>
            <a:off x="838200" y="365126"/>
            <a:ext cx="10515600" cy="690942"/>
          </a:xfrm>
        </p:spPr>
        <p:txBody>
          <a:bodyPr>
            <a:normAutofit/>
          </a:bodyPr>
          <a:lstStyle/>
          <a:p>
            <a:r>
              <a:rPr lang="ru-RU" sz="2000" dirty="0"/>
              <a:t>Если нажать крестик вверху рядом со флажком – документ будет закрыт. Мы нажмем «Корзина» и на следующей странице посмотрим что будет</a:t>
            </a:r>
          </a:p>
        </p:txBody>
      </p:sp>
      <p:pic>
        <p:nvPicPr>
          <p:cNvPr id="5" name="Объект 4">
            <a:extLst>
              <a:ext uri="{FF2B5EF4-FFF2-40B4-BE49-F238E27FC236}">
                <a16:creationId xmlns:a16="http://schemas.microsoft.com/office/drawing/2014/main" id="{D5C34308-CF29-48C0-8A55-D0C2099BC05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6271" y="1174474"/>
            <a:ext cx="9222560" cy="5187690"/>
          </a:xfrm>
        </p:spPr>
      </p:pic>
    </p:spTree>
    <p:extLst>
      <p:ext uri="{BB962C8B-B14F-4D97-AF65-F5344CB8AC3E}">
        <p14:creationId xmlns:p14="http://schemas.microsoft.com/office/powerpoint/2010/main" val="2586579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63BED6-53E6-4D78-8B81-A5CB603B9B81}"/>
              </a:ext>
            </a:extLst>
          </p:cNvPr>
          <p:cNvSpPr>
            <a:spLocks noGrp="1"/>
          </p:cNvSpPr>
          <p:nvPr>
            <p:ph type="title"/>
          </p:nvPr>
        </p:nvSpPr>
        <p:spPr>
          <a:xfrm>
            <a:off x="838200" y="365125"/>
            <a:ext cx="10515600" cy="845489"/>
          </a:xfrm>
        </p:spPr>
        <p:txBody>
          <a:bodyPr>
            <a:noAutofit/>
          </a:bodyPr>
          <a:lstStyle/>
          <a:p>
            <a:r>
              <a:rPr lang="ru-RU" sz="2000" dirty="0"/>
              <a:t>Журнал служебных записок. На закладке «Документооборот» служебки по видам (Входящие, Отмеченные, Отправленные, Черновики, Корзина), количество документов, сортировки, группировки. Закладка «Общий список» - все служебки данного пользователя</a:t>
            </a:r>
          </a:p>
        </p:txBody>
      </p:sp>
      <p:pic>
        <p:nvPicPr>
          <p:cNvPr id="5" name="Объект 4">
            <a:extLst>
              <a:ext uri="{FF2B5EF4-FFF2-40B4-BE49-F238E27FC236}">
                <a16:creationId xmlns:a16="http://schemas.microsoft.com/office/drawing/2014/main" id="{E3C4E247-F56A-4E33-9922-6D80B979EE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35129"/>
            <a:ext cx="10533845" cy="4884090"/>
          </a:xfrm>
        </p:spPr>
      </p:pic>
    </p:spTree>
    <p:extLst>
      <p:ext uri="{BB962C8B-B14F-4D97-AF65-F5344CB8AC3E}">
        <p14:creationId xmlns:p14="http://schemas.microsoft.com/office/powerpoint/2010/main" val="4516429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DA95B8-1BDC-4015-810C-9990934D22DA}"/>
              </a:ext>
            </a:extLst>
          </p:cNvPr>
          <p:cNvSpPr>
            <a:spLocks noGrp="1"/>
          </p:cNvSpPr>
          <p:nvPr>
            <p:ph type="title"/>
          </p:nvPr>
        </p:nvSpPr>
        <p:spPr>
          <a:xfrm>
            <a:off x="838200" y="365125"/>
            <a:ext cx="10515600" cy="987157"/>
          </a:xfrm>
        </p:spPr>
        <p:txBody>
          <a:bodyPr>
            <a:normAutofit/>
          </a:bodyPr>
          <a:lstStyle/>
          <a:p>
            <a:r>
              <a:rPr lang="ru-RU" sz="2000" dirty="0"/>
              <a:t>После нажатия «Корзина» панель документа изменится. Не будут доступны кнопки отправки, согласования, но появится кнопка «Восстановить» с помощью которой документ можно будет вернуть из корзины</a:t>
            </a:r>
          </a:p>
        </p:txBody>
      </p:sp>
      <p:pic>
        <p:nvPicPr>
          <p:cNvPr id="5" name="Объект 4">
            <a:extLst>
              <a:ext uri="{FF2B5EF4-FFF2-40B4-BE49-F238E27FC236}">
                <a16:creationId xmlns:a16="http://schemas.microsoft.com/office/drawing/2014/main" id="{1A13EA46-18CD-4E34-9936-10EE0177868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03042" y="1477895"/>
            <a:ext cx="8641723" cy="4860970"/>
          </a:xfrm>
        </p:spPr>
      </p:pic>
    </p:spTree>
    <p:extLst>
      <p:ext uri="{BB962C8B-B14F-4D97-AF65-F5344CB8AC3E}">
        <p14:creationId xmlns:p14="http://schemas.microsoft.com/office/powerpoint/2010/main" val="4339445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62393E-5461-4C32-9F4F-410025C9DA82}"/>
              </a:ext>
            </a:extLst>
          </p:cNvPr>
          <p:cNvSpPr>
            <a:spLocks noGrp="1"/>
          </p:cNvSpPr>
          <p:nvPr>
            <p:ph type="title"/>
          </p:nvPr>
        </p:nvSpPr>
        <p:spPr>
          <a:xfrm>
            <a:off x="838200" y="365126"/>
            <a:ext cx="10515600" cy="703820"/>
          </a:xfrm>
        </p:spPr>
        <p:txBody>
          <a:bodyPr>
            <a:normAutofit/>
          </a:bodyPr>
          <a:lstStyle/>
          <a:p>
            <a:r>
              <a:rPr lang="ru-RU" sz="2000" dirty="0"/>
              <a:t>Нажмем «Восстановить». Возвращаем в обычное состояние документа. После этого нажимаем «Выполнить»</a:t>
            </a:r>
          </a:p>
        </p:txBody>
      </p:sp>
      <p:pic>
        <p:nvPicPr>
          <p:cNvPr id="5" name="Объект 4">
            <a:extLst>
              <a:ext uri="{FF2B5EF4-FFF2-40B4-BE49-F238E27FC236}">
                <a16:creationId xmlns:a16="http://schemas.microsoft.com/office/drawing/2014/main" id="{8E538DB9-AB53-424D-9955-382AD893ACB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2643" y="1157931"/>
            <a:ext cx="9023010" cy="5075443"/>
          </a:xfrm>
        </p:spPr>
      </p:pic>
    </p:spTree>
    <p:extLst>
      <p:ext uri="{BB962C8B-B14F-4D97-AF65-F5344CB8AC3E}">
        <p14:creationId xmlns:p14="http://schemas.microsoft.com/office/powerpoint/2010/main" val="4407444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A05AA9-8B35-41C0-A12A-C8954A1FA04F}"/>
              </a:ext>
            </a:extLst>
          </p:cNvPr>
          <p:cNvSpPr>
            <a:spLocks noGrp="1"/>
          </p:cNvSpPr>
          <p:nvPr>
            <p:ph type="title"/>
          </p:nvPr>
        </p:nvSpPr>
        <p:spPr>
          <a:xfrm>
            <a:off x="838200" y="365125"/>
            <a:ext cx="10515600" cy="703821"/>
          </a:xfrm>
        </p:spPr>
        <p:txBody>
          <a:bodyPr>
            <a:normAutofit/>
          </a:bodyPr>
          <a:lstStyle/>
          <a:p>
            <a:r>
              <a:rPr lang="uk-UA" sz="2000" dirty="0" err="1"/>
              <a:t>Если</a:t>
            </a:r>
            <a:r>
              <a:rPr lang="uk-UA" sz="2000" dirty="0"/>
              <a:t> м</a:t>
            </a:r>
            <a:r>
              <a:rPr lang="ru-RU" sz="2000" dirty="0"/>
              <a:t>ы в течении 2-х минут зайдем в документ, который согласовали (выполнили), то вверху будет кнопка «Отозвать» - мы можем отменить наше последнее действие. Нажмем «Отозвать»</a:t>
            </a:r>
          </a:p>
        </p:txBody>
      </p:sp>
      <p:pic>
        <p:nvPicPr>
          <p:cNvPr id="5" name="Объект 4">
            <a:extLst>
              <a:ext uri="{FF2B5EF4-FFF2-40B4-BE49-F238E27FC236}">
                <a16:creationId xmlns:a16="http://schemas.microsoft.com/office/drawing/2014/main" id="{98DC1FD5-4D6F-4223-A767-8089F95519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58442" y="1117286"/>
            <a:ext cx="9118143" cy="5128955"/>
          </a:xfrm>
        </p:spPr>
      </p:pic>
    </p:spTree>
    <p:extLst>
      <p:ext uri="{BB962C8B-B14F-4D97-AF65-F5344CB8AC3E}">
        <p14:creationId xmlns:p14="http://schemas.microsoft.com/office/powerpoint/2010/main" val="20713728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8E3F1E-3B75-40B2-A657-5E28B3D1B8F7}"/>
              </a:ext>
            </a:extLst>
          </p:cNvPr>
          <p:cNvSpPr>
            <a:spLocks noGrp="1"/>
          </p:cNvSpPr>
          <p:nvPr>
            <p:ph type="title"/>
          </p:nvPr>
        </p:nvSpPr>
        <p:spPr>
          <a:xfrm>
            <a:off x="838200" y="365125"/>
            <a:ext cx="10515600" cy="613669"/>
          </a:xfrm>
        </p:spPr>
        <p:txBody>
          <a:bodyPr>
            <a:normAutofit/>
          </a:bodyPr>
          <a:lstStyle/>
          <a:p>
            <a:r>
              <a:rPr lang="ru-RU" sz="2000" dirty="0"/>
              <a:t>После нажатия «Отозвать» документ возвращается в обычное состояние</a:t>
            </a:r>
          </a:p>
        </p:txBody>
      </p:sp>
      <p:pic>
        <p:nvPicPr>
          <p:cNvPr id="5" name="Объект 4">
            <a:extLst>
              <a:ext uri="{FF2B5EF4-FFF2-40B4-BE49-F238E27FC236}">
                <a16:creationId xmlns:a16="http://schemas.microsoft.com/office/drawing/2014/main" id="{F581783E-3006-433F-BFA6-893E4003E6E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42532" y="1001376"/>
            <a:ext cx="9388599" cy="5281087"/>
          </a:xfrm>
        </p:spPr>
      </p:pic>
    </p:spTree>
    <p:extLst>
      <p:ext uri="{BB962C8B-B14F-4D97-AF65-F5344CB8AC3E}">
        <p14:creationId xmlns:p14="http://schemas.microsoft.com/office/powerpoint/2010/main" val="27026603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EDCFA7-A9A2-49CE-AE69-00BE71E91705}"/>
              </a:ext>
            </a:extLst>
          </p:cNvPr>
          <p:cNvSpPr>
            <a:spLocks noGrp="1"/>
          </p:cNvSpPr>
          <p:nvPr>
            <p:ph type="title"/>
          </p:nvPr>
        </p:nvSpPr>
        <p:spPr>
          <a:xfrm>
            <a:off x="838200" y="365125"/>
            <a:ext cx="10515600" cy="523517"/>
          </a:xfrm>
        </p:spPr>
        <p:txBody>
          <a:bodyPr>
            <a:normAutofit/>
          </a:bodyPr>
          <a:lstStyle/>
          <a:p>
            <a:r>
              <a:rPr lang="ru-RU" sz="2000" dirty="0"/>
              <a:t>Опять нажмем «Корзина» и посмотрим результаты</a:t>
            </a:r>
          </a:p>
        </p:txBody>
      </p:sp>
      <p:pic>
        <p:nvPicPr>
          <p:cNvPr id="9" name="Объект 8">
            <a:extLst>
              <a:ext uri="{FF2B5EF4-FFF2-40B4-BE49-F238E27FC236}">
                <a16:creationId xmlns:a16="http://schemas.microsoft.com/office/drawing/2014/main" id="{1CB2099B-EF04-4064-8896-1F0989B0794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81070" y="965914"/>
            <a:ext cx="9152487" cy="5370491"/>
          </a:xfrm>
        </p:spPr>
      </p:pic>
    </p:spTree>
    <p:extLst>
      <p:ext uri="{BB962C8B-B14F-4D97-AF65-F5344CB8AC3E}">
        <p14:creationId xmlns:p14="http://schemas.microsoft.com/office/powerpoint/2010/main" val="11378742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E4D6B1-DAD8-46F4-A238-6300E83B6519}"/>
              </a:ext>
            </a:extLst>
          </p:cNvPr>
          <p:cNvSpPr>
            <a:spLocks noGrp="1"/>
          </p:cNvSpPr>
          <p:nvPr>
            <p:ph type="title"/>
          </p:nvPr>
        </p:nvSpPr>
        <p:spPr>
          <a:xfrm>
            <a:off x="838200" y="365126"/>
            <a:ext cx="10515600" cy="742458"/>
          </a:xfrm>
        </p:spPr>
        <p:txBody>
          <a:bodyPr>
            <a:normAutofit/>
          </a:bodyPr>
          <a:lstStyle/>
          <a:p>
            <a:r>
              <a:rPr lang="ru-RU" sz="2000" dirty="0"/>
              <a:t>После нажатия «Корзина» документ можно посмотреть в папке «Корзина» журнала служебных записок (из «На рассмотрении», «На контроле», «Входящие», «Отправленные» он уходит)</a:t>
            </a:r>
          </a:p>
        </p:txBody>
      </p:sp>
      <p:pic>
        <p:nvPicPr>
          <p:cNvPr id="5" name="Объект 4">
            <a:extLst>
              <a:ext uri="{FF2B5EF4-FFF2-40B4-BE49-F238E27FC236}">
                <a16:creationId xmlns:a16="http://schemas.microsoft.com/office/drawing/2014/main" id="{E43994D3-FC09-4FD2-9673-07C8A70AC5E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22418" y="1249251"/>
            <a:ext cx="9176893" cy="5162002"/>
          </a:xfrm>
        </p:spPr>
      </p:pic>
    </p:spTree>
    <p:extLst>
      <p:ext uri="{BB962C8B-B14F-4D97-AF65-F5344CB8AC3E}">
        <p14:creationId xmlns:p14="http://schemas.microsoft.com/office/powerpoint/2010/main" val="37212363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93A4BE-0872-46C0-A6D8-91104CC4E2DC}"/>
              </a:ext>
            </a:extLst>
          </p:cNvPr>
          <p:cNvSpPr>
            <a:spLocks noGrp="1"/>
          </p:cNvSpPr>
          <p:nvPr>
            <p:ph type="title"/>
          </p:nvPr>
        </p:nvSpPr>
        <p:spPr>
          <a:xfrm>
            <a:off x="838200" y="365126"/>
            <a:ext cx="10515600" cy="536396"/>
          </a:xfrm>
        </p:spPr>
        <p:txBody>
          <a:bodyPr>
            <a:normAutofit/>
          </a:bodyPr>
          <a:lstStyle/>
          <a:p>
            <a:r>
              <a:rPr lang="ru-RU" sz="2000" dirty="0"/>
              <a:t>Еще в </a:t>
            </a:r>
            <a:r>
              <a:rPr lang="ru-RU" sz="2000" dirty="0" err="1"/>
              <a:t>служебке</a:t>
            </a:r>
            <a:r>
              <a:rPr lang="ru-RU" sz="2000" dirty="0"/>
              <a:t> есть кнопка «Отменить». Покажем как она работает</a:t>
            </a:r>
          </a:p>
        </p:txBody>
      </p:sp>
      <p:pic>
        <p:nvPicPr>
          <p:cNvPr id="5" name="Объект 4">
            <a:extLst>
              <a:ext uri="{FF2B5EF4-FFF2-40B4-BE49-F238E27FC236}">
                <a16:creationId xmlns:a16="http://schemas.microsoft.com/office/drawing/2014/main" id="{1E6D5507-327B-4900-BD63-ADA4A71DA2F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50700" y="953036"/>
            <a:ext cx="9747857" cy="5370491"/>
          </a:xfrm>
        </p:spPr>
      </p:pic>
    </p:spTree>
    <p:extLst>
      <p:ext uri="{BB962C8B-B14F-4D97-AF65-F5344CB8AC3E}">
        <p14:creationId xmlns:p14="http://schemas.microsoft.com/office/powerpoint/2010/main" val="19018454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A2DDCD-59EE-490E-857B-669CEAC8AA58}"/>
              </a:ext>
            </a:extLst>
          </p:cNvPr>
          <p:cNvSpPr>
            <a:spLocks noGrp="1"/>
          </p:cNvSpPr>
          <p:nvPr>
            <p:ph type="title"/>
          </p:nvPr>
        </p:nvSpPr>
        <p:spPr>
          <a:xfrm>
            <a:off x="838200" y="365126"/>
            <a:ext cx="10515600" cy="562154"/>
          </a:xfrm>
        </p:spPr>
        <p:txBody>
          <a:bodyPr>
            <a:normAutofit/>
          </a:bodyPr>
          <a:lstStyle/>
          <a:p>
            <a:r>
              <a:rPr lang="ru-RU" sz="2000" dirty="0"/>
              <a:t>Вначале нажмем «История» - посмотрим на кого отправлена </a:t>
            </a:r>
            <a:r>
              <a:rPr lang="ru-RU" sz="2000" dirty="0" err="1"/>
              <a:t>служебка</a:t>
            </a:r>
            <a:endParaRPr lang="ru-RU" sz="2000" dirty="0"/>
          </a:p>
        </p:txBody>
      </p:sp>
      <p:pic>
        <p:nvPicPr>
          <p:cNvPr id="5" name="Объект 4">
            <a:extLst>
              <a:ext uri="{FF2B5EF4-FFF2-40B4-BE49-F238E27FC236}">
                <a16:creationId xmlns:a16="http://schemas.microsoft.com/office/drawing/2014/main" id="{DA06B9BD-0711-4F5C-BDD3-C7F28087938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53056" y="1030309"/>
            <a:ext cx="10202799" cy="5254581"/>
          </a:xfrm>
        </p:spPr>
      </p:pic>
    </p:spTree>
    <p:extLst>
      <p:ext uri="{BB962C8B-B14F-4D97-AF65-F5344CB8AC3E}">
        <p14:creationId xmlns:p14="http://schemas.microsoft.com/office/powerpoint/2010/main" val="35250729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E740B1-D19C-4635-B3EE-C4EE7394711F}"/>
              </a:ext>
            </a:extLst>
          </p:cNvPr>
          <p:cNvSpPr>
            <a:spLocks noGrp="1"/>
          </p:cNvSpPr>
          <p:nvPr>
            <p:ph type="title"/>
          </p:nvPr>
        </p:nvSpPr>
        <p:spPr>
          <a:xfrm>
            <a:off x="838200" y="365124"/>
            <a:ext cx="10515600" cy="1399281"/>
          </a:xfrm>
        </p:spPr>
        <p:txBody>
          <a:bodyPr>
            <a:noAutofit/>
          </a:bodyPr>
          <a:lstStyle/>
          <a:p>
            <a:r>
              <a:rPr lang="ru-RU" sz="2000" dirty="0"/>
              <a:t>Затем нажмем кнопку «Отменить» - в меню дерево со списком пользователей и типами процессов, которые необходимо отменить. Можно также нажать галочки «Установить все», «Снять все». При нажатии на узлы дерева будут установлены галочки в подчиненных элементах. Например, если нажать «Ознакомление», то будут </a:t>
            </a:r>
            <a:r>
              <a:rPr lang="ru-RU" sz="2000" dirty="0" err="1"/>
              <a:t>установены</a:t>
            </a:r>
            <a:r>
              <a:rPr lang="ru-RU" sz="2000" dirty="0"/>
              <a:t> галочки и в </a:t>
            </a:r>
            <a:r>
              <a:rPr lang="ru-RU" sz="2000" dirty="0" err="1"/>
              <a:t>Чегалкин</a:t>
            </a:r>
            <a:r>
              <a:rPr lang="ru-RU" sz="2000" dirty="0"/>
              <a:t>, и в Журов</a:t>
            </a:r>
          </a:p>
        </p:txBody>
      </p:sp>
      <p:pic>
        <p:nvPicPr>
          <p:cNvPr id="5" name="Объект 4">
            <a:extLst>
              <a:ext uri="{FF2B5EF4-FFF2-40B4-BE49-F238E27FC236}">
                <a16:creationId xmlns:a16="http://schemas.microsoft.com/office/drawing/2014/main" id="{9BCE02C1-FB82-4B64-994B-383324DF5A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3429" y="1893195"/>
            <a:ext cx="8635599" cy="4642138"/>
          </a:xfrm>
        </p:spPr>
      </p:pic>
    </p:spTree>
    <p:extLst>
      <p:ext uri="{BB962C8B-B14F-4D97-AF65-F5344CB8AC3E}">
        <p14:creationId xmlns:p14="http://schemas.microsoft.com/office/powerpoint/2010/main" val="14595870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CEE1E3-1D45-4148-9B11-1260DFDEF3BA}"/>
              </a:ext>
            </a:extLst>
          </p:cNvPr>
          <p:cNvSpPr>
            <a:spLocks noGrp="1"/>
          </p:cNvSpPr>
          <p:nvPr>
            <p:ph type="title"/>
          </p:nvPr>
        </p:nvSpPr>
        <p:spPr>
          <a:xfrm>
            <a:off x="838200" y="365125"/>
            <a:ext cx="10515600" cy="523517"/>
          </a:xfrm>
        </p:spPr>
        <p:txBody>
          <a:bodyPr>
            <a:noAutofit/>
          </a:bodyPr>
          <a:lstStyle/>
          <a:p>
            <a:r>
              <a:rPr lang="ru-RU" sz="2000" dirty="0"/>
              <a:t>Нажмем галочку вверху «Установить все». Затем нажмем «Отменить»</a:t>
            </a:r>
          </a:p>
        </p:txBody>
      </p:sp>
      <p:pic>
        <p:nvPicPr>
          <p:cNvPr id="5" name="Объект 4">
            <a:extLst>
              <a:ext uri="{FF2B5EF4-FFF2-40B4-BE49-F238E27FC236}">
                <a16:creationId xmlns:a16="http://schemas.microsoft.com/office/drawing/2014/main" id="{2A226128-3364-45F8-B9DA-9097579710F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6775" y="953038"/>
            <a:ext cx="9262091" cy="5422006"/>
          </a:xfrm>
        </p:spPr>
      </p:pic>
    </p:spTree>
    <p:extLst>
      <p:ext uri="{BB962C8B-B14F-4D97-AF65-F5344CB8AC3E}">
        <p14:creationId xmlns:p14="http://schemas.microsoft.com/office/powerpoint/2010/main" val="1589400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6AE596-7B78-4ECF-8F9C-A5279ADBB7DF}"/>
              </a:ext>
            </a:extLst>
          </p:cNvPr>
          <p:cNvSpPr>
            <a:spLocks noGrp="1"/>
          </p:cNvSpPr>
          <p:nvPr>
            <p:ph type="title"/>
          </p:nvPr>
        </p:nvSpPr>
        <p:spPr>
          <a:xfrm>
            <a:off x="838200" y="365125"/>
            <a:ext cx="10515600" cy="755337"/>
          </a:xfrm>
        </p:spPr>
        <p:txBody>
          <a:bodyPr>
            <a:normAutofit/>
          </a:bodyPr>
          <a:lstStyle/>
          <a:p>
            <a:r>
              <a:rPr lang="uk-UA" sz="2000" dirty="0"/>
              <a:t>Панель </a:t>
            </a:r>
            <a:r>
              <a:rPr lang="uk-UA" sz="2000" dirty="0" err="1"/>
              <a:t>администратора</a:t>
            </a:r>
            <a:r>
              <a:rPr lang="uk-UA" sz="2000" dirty="0"/>
              <a:t> </a:t>
            </a:r>
            <a:r>
              <a:rPr lang="ru-RU" sz="2000" dirty="0"/>
              <a:t>выглядит так. Администратор имеет доступ ко всему, но он не отправляет документы</a:t>
            </a:r>
          </a:p>
        </p:txBody>
      </p:sp>
      <p:pic>
        <p:nvPicPr>
          <p:cNvPr id="5" name="Объект 4">
            <a:extLst>
              <a:ext uri="{FF2B5EF4-FFF2-40B4-BE49-F238E27FC236}">
                <a16:creationId xmlns:a16="http://schemas.microsoft.com/office/drawing/2014/main" id="{B61733C7-F2CB-4C6F-ADD0-CCDC8A96A6E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68427" y="1197736"/>
            <a:ext cx="9195280" cy="5236738"/>
          </a:xfrm>
        </p:spPr>
      </p:pic>
    </p:spTree>
    <p:extLst>
      <p:ext uri="{BB962C8B-B14F-4D97-AF65-F5344CB8AC3E}">
        <p14:creationId xmlns:p14="http://schemas.microsoft.com/office/powerpoint/2010/main" val="37556659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776A79-7D7B-4702-BF92-33D74BF51B11}"/>
              </a:ext>
            </a:extLst>
          </p:cNvPr>
          <p:cNvSpPr>
            <a:spLocks noGrp="1"/>
          </p:cNvSpPr>
          <p:nvPr>
            <p:ph type="title"/>
          </p:nvPr>
        </p:nvSpPr>
        <p:spPr>
          <a:xfrm>
            <a:off x="838200" y="365126"/>
            <a:ext cx="10515600" cy="536396"/>
          </a:xfrm>
        </p:spPr>
        <p:txBody>
          <a:bodyPr>
            <a:normAutofit/>
          </a:bodyPr>
          <a:lstStyle/>
          <a:p>
            <a:r>
              <a:rPr lang="ru-RU" sz="2000" dirty="0"/>
              <a:t>После этого документ можно посмотреть в папке «Входящие»</a:t>
            </a:r>
          </a:p>
        </p:txBody>
      </p:sp>
      <p:pic>
        <p:nvPicPr>
          <p:cNvPr id="5" name="Объект 4">
            <a:extLst>
              <a:ext uri="{FF2B5EF4-FFF2-40B4-BE49-F238E27FC236}">
                <a16:creationId xmlns:a16="http://schemas.microsoft.com/office/drawing/2014/main" id="{00C2DFCA-D867-40B7-960A-0C7F66EA53D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26525" y="1041835"/>
            <a:ext cx="9543244" cy="5320328"/>
          </a:xfrm>
        </p:spPr>
      </p:pic>
    </p:spTree>
    <p:extLst>
      <p:ext uri="{BB962C8B-B14F-4D97-AF65-F5344CB8AC3E}">
        <p14:creationId xmlns:p14="http://schemas.microsoft.com/office/powerpoint/2010/main" val="11640291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EBC65D-9EC5-499B-97E0-A3B7CE0F9CF2}"/>
              </a:ext>
            </a:extLst>
          </p:cNvPr>
          <p:cNvSpPr>
            <a:spLocks noGrp="1"/>
          </p:cNvSpPr>
          <p:nvPr>
            <p:ph type="title"/>
          </p:nvPr>
        </p:nvSpPr>
        <p:spPr>
          <a:xfrm>
            <a:off x="838200" y="365125"/>
            <a:ext cx="10515600" cy="781095"/>
          </a:xfrm>
        </p:spPr>
        <p:txBody>
          <a:bodyPr/>
          <a:lstStyle/>
          <a:p>
            <a:r>
              <a:rPr lang="ru-RU" dirty="0"/>
              <a:t>Зайдем в документ</a:t>
            </a:r>
          </a:p>
        </p:txBody>
      </p:sp>
      <p:pic>
        <p:nvPicPr>
          <p:cNvPr id="5" name="Объект 4">
            <a:extLst>
              <a:ext uri="{FF2B5EF4-FFF2-40B4-BE49-F238E27FC236}">
                <a16:creationId xmlns:a16="http://schemas.microsoft.com/office/drawing/2014/main" id="{A896ED85-004A-4ED7-9A62-B7D42201AD0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83912" y="1146220"/>
            <a:ext cx="9272789" cy="5215944"/>
          </a:xfrm>
        </p:spPr>
      </p:pic>
    </p:spTree>
    <p:extLst>
      <p:ext uri="{BB962C8B-B14F-4D97-AF65-F5344CB8AC3E}">
        <p14:creationId xmlns:p14="http://schemas.microsoft.com/office/powerpoint/2010/main" val="2628090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73B17E-FB2C-428A-8E3A-EAC680E83FBA}"/>
              </a:ext>
            </a:extLst>
          </p:cNvPr>
          <p:cNvSpPr>
            <a:spLocks noGrp="1"/>
          </p:cNvSpPr>
          <p:nvPr>
            <p:ph type="title"/>
          </p:nvPr>
        </p:nvSpPr>
        <p:spPr>
          <a:xfrm>
            <a:off x="838200" y="365126"/>
            <a:ext cx="10515600" cy="587912"/>
          </a:xfrm>
        </p:spPr>
        <p:txBody>
          <a:bodyPr>
            <a:normAutofit/>
          </a:bodyPr>
          <a:lstStyle/>
          <a:p>
            <a:r>
              <a:rPr lang="ru-RU" sz="2000" dirty="0"/>
              <a:t>Нажмем «История». 1 сотрудник уже согласовал (было до отмены), ниже – отмена процесса</a:t>
            </a:r>
          </a:p>
        </p:txBody>
      </p:sp>
      <p:pic>
        <p:nvPicPr>
          <p:cNvPr id="5" name="Объект 4">
            <a:extLst>
              <a:ext uri="{FF2B5EF4-FFF2-40B4-BE49-F238E27FC236}">
                <a16:creationId xmlns:a16="http://schemas.microsoft.com/office/drawing/2014/main" id="{F4D0F671-68B7-4DE3-9D53-FC0D6F456C6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7884" y="1007761"/>
            <a:ext cx="9610521" cy="5405918"/>
          </a:xfrm>
        </p:spPr>
      </p:pic>
    </p:spTree>
    <p:extLst>
      <p:ext uri="{BB962C8B-B14F-4D97-AF65-F5344CB8AC3E}">
        <p14:creationId xmlns:p14="http://schemas.microsoft.com/office/powerpoint/2010/main" val="9675684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E33C79-F4FC-4087-A196-118D23266475}"/>
              </a:ext>
            </a:extLst>
          </p:cNvPr>
          <p:cNvSpPr>
            <a:spLocks noGrp="1"/>
          </p:cNvSpPr>
          <p:nvPr>
            <p:ph type="title"/>
          </p:nvPr>
        </p:nvSpPr>
        <p:spPr>
          <a:xfrm>
            <a:off x="838200" y="365126"/>
            <a:ext cx="10515600" cy="510638"/>
          </a:xfrm>
        </p:spPr>
        <p:txBody>
          <a:bodyPr>
            <a:normAutofit/>
          </a:bodyPr>
          <a:lstStyle/>
          <a:p>
            <a:r>
              <a:rPr lang="ru-RU" sz="2000" dirty="0"/>
              <a:t>Отмена доступна только для того, кто стартовал процесс. Зайдем под другим пользователем</a:t>
            </a:r>
          </a:p>
        </p:txBody>
      </p:sp>
      <p:pic>
        <p:nvPicPr>
          <p:cNvPr id="5" name="Объект 4">
            <a:extLst>
              <a:ext uri="{FF2B5EF4-FFF2-40B4-BE49-F238E27FC236}">
                <a16:creationId xmlns:a16="http://schemas.microsoft.com/office/drawing/2014/main" id="{0AAAC3F8-0440-4166-9DD8-66072CD3A3C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7885" y="901521"/>
            <a:ext cx="9593330" cy="5396248"/>
          </a:xfrm>
        </p:spPr>
      </p:pic>
    </p:spTree>
    <p:extLst>
      <p:ext uri="{BB962C8B-B14F-4D97-AF65-F5344CB8AC3E}">
        <p14:creationId xmlns:p14="http://schemas.microsoft.com/office/powerpoint/2010/main" val="22463107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67D03A-A9C0-4055-AD2B-492D227F1B9A}"/>
              </a:ext>
            </a:extLst>
          </p:cNvPr>
          <p:cNvSpPr>
            <a:spLocks noGrp="1"/>
          </p:cNvSpPr>
          <p:nvPr>
            <p:ph type="title"/>
          </p:nvPr>
        </p:nvSpPr>
        <p:spPr>
          <a:xfrm>
            <a:off x="838200" y="365126"/>
            <a:ext cx="10515600" cy="510638"/>
          </a:xfrm>
        </p:spPr>
        <p:txBody>
          <a:bodyPr>
            <a:normAutofit/>
          </a:bodyPr>
          <a:lstStyle/>
          <a:p>
            <a:r>
              <a:rPr lang="ru-RU" sz="2000" dirty="0"/>
              <a:t>Зайдем в документ, который пришел данному сотруднику</a:t>
            </a:r>
          </a:p>
        </p:txBody>
      </p:sp>
      <p:pic>
        <p:nvPicPr>
          <p:cNvPr id="5" name="Объект 4">
            <a:extLst>
              <a:ext uri="{FF2B5EF4-FFF2-40B4-BE49-F238E27FC236}">
                <a16:creationId xmlns:a16="http://schemas.microsoft.com/office/drawing/2014/main" id="{B24AAEFF-0230-48FE-8042-E1F0DD436C1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2109" y="888641"/>
            <a:ext cx="9730704" cy="5473521"/>
          </a:xfrm>
        </p:spPr>
      </p:pic>
    </p:spTree>
    <p:extLst>
      <p:ext uri="{BB962C8B-B14F-4D97-AF65-F5344CB8AC3E}">
        <p14:creationId xmlns:p14="http://schemas.microsoft.com/office/powerpoint/2010/main" val="13706854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3C8EE3-F7C5-4535-AAF9-54B46100F12B}"/>
              </a:ext>
            </a:extLst>
          </p:cNvPr>
          <p:cNvSpPr>
            <a:spLocks noGrp="1"/>
          </p:cNvSpPr>
          <p:nvPr>
            <p:ph type="title"/>
          </p:nvPr>
        </p:nvSpPr>
        <p:spPr>
          <a:xfrm>
            <a:off x="838200" y="365126"/>
            <a:ext cx="10515600" cy="716699"/>
          </a:xfrm>
        </p:spPr>
        <p:txBody>
          <a:bodyPr>
            <a:normAutofit/>
          </a:bodyPr>
          <a:lstStyle/>
          <a:p>
            <a:r>
              <a:rPr lang="ru-RU" sz="2000" dirty="0"/>
              <a:t>Нажмем «История». Бизнес процесс не окончен, но кнопки «Отменить» вверху нет, т.к. этот сотрудник не является инициатором бизнес процесса</a:t>
            </a:r>
          </a:p>
        </p:txBody>
      </p:sp>
      <p:pic>
        <p:nvPicPr>
          <p:cNvPr id="5" name="Объект 4">
            <a:extLst>
              <a:ext uri="{FF2B5EF4-FFF2-40B4-BE49-F238E27FC236}">
                <a16:creationId xmlns:a16="http://schemas.microsoft.com/office/drawing/2014/main" id="{AF092864-42DD-40E4-85E1-A3A2DADF97F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82312" y="1133341"/>
            <a:ext cx="9295685" cy="5228823"/>
          </a:xfrm>
        </p:spPr>
      </p:pic>
    </p:spTree>
    <p:extLst>
      <p:ext uri="{BB962C8B-B14F-4D97-AF65-F5344CB8AC3E}">
        <p14:creationId xmlns:p14="http://schemas.microsoft.com/office/powerpoint/2010/main" val="7627006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1B2D31-D34C-4C6E-8D1A-A938DD4C5219}"/>
              </a:ext>
            </a:extLst>
          </p:cNvPr>
          <p:cNvSpPr>
            <a:spLocks noGrp="1"/>
          </p:cNvSpPr>
          <p:nvPr>
            <p:ph type="title"/>
          </p:nvPr>
        </p:nvSpPr>
        <p:spPr>
          <a:xfrm>
            <a:off x="838200" y="365126"/>
            <a:ext cx="10515600" cy="510637"/>
          </a:xfrm>
        </p:spPr>
        <p:txBody>
          <a:bodyPr>
            <a:normAutofit/>
          </a:bodyPr>
          <a:lstStyle/>
          <a:p>
            <a:r>
              <a:rPr lang="ru-RU" sz="2000" dirty="0"/>
              <a:t>Теперь покажем какие возможности есть на главной странице и в журналах </a:t>
            </a:r>
          </a:p>
        </p:txBody>
      </p:sp>
      <p:pic>
        <p:nvPicPr>
          <p:cNvPr id="8" name="Объект 7">
            <a:extLst>
              <a:ext uri="{FF2B5EF4-FFF2-40B4-BE49-F238E27FC236}">
                <a16:creationId xmlns:a16="http://schemas.microsoft.com/office/drawing/2014/main" id="{30ABA986-D294-4543-ACA7-8930969050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3501" y="1030310"/>
            <a:ext cx="9371206" cy="5322819"/>
          </a:xfrm>
        </p:spPr>
      </p:pic>
    </p:spTree>
    <p:extLst>
      <p:ext uri="{BB962C8B-B14F-4D97-AF65-F5344CB8AC3E}">
        <p14:creationId xmlns:p14="http://schemas.microsoft.com/office/powerpoint/2010/main" val="23513935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A2B9E4-B1A7-47DC-ABDA-E2D408652B21}"/>
              </a:ext>
            </a:extLst>
          </p:cNvPr>
          <p:cNvSpPr>
            <a:spLocks noGrp="1"/>
          </p:cNvSpPr>
          <p:nvPr>
            <p:ph type="title"/>
          </p:nvPr>
        </p:nvSpPr>
        <p:spPr>
          <a:xfrm>
            <a:off x="838200" y="365126"/>
            <a:ext cx="10515600" cy="1258452"/>
          </a:xfrm>
        </p:spPr>
        <p:txBody>
          <a:bodyPr>
            <a:normAutofit/>
          </a:bodyPr>
          <a:lstStyle/>
          <a:p>
            <a:r>
              <a:rPr lang="ru-RU" sz="2000" dirty="0"/>
              <a:t>Я создал много документов и отправил их на пользователя Журов чтобы посмотреть какие возможности/настройки есть в приложении. Как только документы не влезают на экран – справа появляется </a:t>
            </a:r>
            <a:r>
              <a:rPr lang="ru-RU" sz="2000" dirty="0" err="1"/>
              <a:t>скролл</a:t>
            </a:r>
            <a:r>
              <a:rPr lang="ru-RU" sz="2000" dirty="0"/>
              <a:t>. В шапке таблицы </a:t>
            </a:r>
            <a:r>
              <a:rPr lang="ru-RU" sz="2000" dirty="0" err="1"/>
              <a:t>по-умолчанию</a:t>
            </a:r>
            <a:r>
              <a:rPr lang="ru-RU" sz="2000" dirty="0"/>
              <a:t> установлена сортировка по 3-м параметрам: Тип процесса, Срок, Дата отправки</a:t>
            </a:r>
          </a:p>
        </p:txBody>
      </p:sp>
      <p:pic>
        <p:nvPicPr>
          <p:cNvPr id="4" name="Объект 4">
            <a:extLst>
              <a:ext uri="{FF2B5EF4-FFF2-40B4-BE49-F238E27FC236}">
                <a16:creationId xmlns:a16="http://schemas.microsoft.com/office/drawing/2014/main" id="{46C271A7-108D-4775-AB77-D8DBD10541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4125" y="1725769"/>
            <a:ext cx="8699383" cy="4700198"/>
          </a:xfrm>
        </p:spPr>
      </p:pic>
    </p:spTree>
    <p:extLst>
      <p:ext uri="{BB962C8B-B14F-4D97-AF65-F5344CB8AC3E}">
        <p14:creationId xmlns:p14="http://schemas.microsoft.com/office/powerpoint/2010/main" val="5020283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B7E7F9-BABE-4A5C-A16C-479A90F4BC31}"/>
              </a:ext>
            </a:extLst>
          </p:cNvPr>
          <p:cNvSpPr>
            <a:spLocks noGrp="1"/>
          </p:cNvSpPr>
          <p:nvPr>
            <p:ph type="title"/>
          </p:nvPr>
        </p:nvSpPr>
        <p:spPr>
          <a:xfrm>
            <a:off x="838200" y="365126"/>
            <a:ext cx="10515600" cy="472001"/>
          </a:xfrm>
        </p:spPr>
        <p:txBody>
          <a:bodyPr>
            <a:normAutofit/>
          </a:bodyPr>
          <a:lstStyle/>
          <a:p>
            <a:r>
              <a:rPr lang="uk-UA" sz="2000" dirty="0"/>
              <a:t>Установим </a:t>
            </a:r>
            <a:r>
              <a:rPr lang="uk-UA" sz="2000" dirty="0" err="1"/>
              <a:t>сортировку</a:t>
            </a:r>
            <a:r>
              <a:rPr lang="uk-UA" sz="2000" dirty="0"/>
              <a:t> по </a:t>
            </a:r>
            <a:r>
              <a:rPr lang="uk-UA" sz="2000" dirty="0" err="1"/>
              <a:t>возрастанию</a:t>
            </a:r>
            <a:r>
              <a:rPr lang="ru-RU" sz="2000" dirty="0"/>
              <a:t> по </a:t>
            </a:r>
            <a:r>
              <a:rPr lang="uk-UA" sz="2000" dirty="0"/>
              <a:t>«</a:t>
            </a:r>
            <a:r>
              <a:rPr lang="uk-UA" sz="2000" dirty="0" err="1"/>
              <a:t>Кто</a:t>
            </a:r>
            <a:r>
              <a:rPr lang="uk-UA" sz="2000" dirty="0"/>
              <a:t>» (</a:t>
            </a:r>
            <a:r>
              <a:rPr lang="uk-UA" sz="2000" dirty="0" err="1"/>
              <a:t>отправитель</a:t>
            </a:r>
            <a:r>
              <a:rPr lang="uk-UA" sz="2000" dirty="0"/>
              <a:t> документа)</a:t>
            </a:r>
            <a:endParaRPr lang="ru-RU" sz="2000" dirty="0"/>
          </a:p>
        </p:txBody>
      </p:sp>
      <p:pic>
        <p:nvPicPr>
          <p:cNvPr id="5" name="Объект 4">
            <a:extLst>
              <a:ext uri="{FF2B5EF4-FFF2-40B4-BE49-F238E27FC236}">
                <a16:creationId xmlns:a16="http://schemas.microsoft.com/office/drawing/2014/main" id="{9BE4BE2F-98A0-4164-879B-97B4510896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909" y="914400"/>
            <a:ext cx="9917288" cy="5578474"/>
          </a:xfrm>
        </p:spPr>
      </p:pic>
    </p:spTree>
    <p:extLst>
      <p:ext uri="{BB962C8B-B14F-4D97-AF65-F5344CB8AC3E}">
        <p14:creationId xmlns:p14="http://schemas.microsoft.com/office/powerpoint/2010/main" val="13758683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69368E-BEF1-48AF-9D0B-9B465517C219}"/>
              </a:ext>
            </a:extLst>
          </p:cNvPr>
          <p:cNvSpPr>
            <a:spLocks noGrp="1"/>
          </p:cNvSpPr>
          <p:nvPr>
            <p:ph type="title"/>
          </p:nvPr>
        </p:nvSpPr>
        <p:spPr>
          <a:xfrm>
            <a:off x="838200" y="365125"/>
            <a:ext cx="10515600" cy="523517"/>
          </a:xfrm>
        </p:spPr>
        <p:txBody>
          <a:bodyPr>
            <a:normAutofit/>
          </a:bodyPr>
          <a:lstStyle/>
          <a:p>
            <a:r>
              <a:rPr lang="uk-UA" sz="2000" dirty="0"/>
              <a:t>Установим </a:t>
            </a:r>
            <a:r>
              <a:rPr lang="uk-UA" sz="2000" dirty="0" err="1"/>
              <a:t>сортировку</a:t>
            </a:r>
            <a:r>
              <a:rPr lang="uk-UA" sz="2000" dirty="0"/>
              <a:t> по </a:t>
            </a:r>
            <a:r>
              <a:rPr lang="uk-UA" sz="2000" dirty="0" err="1"/>
              <a:t>убыванию</a:t>
            </a:r>
            <a:r>
              <a:rPr lang="ru-RU" sz="2000" dirty="0"/>
              <a:t> по </a:t>
            </a:r>
            <a:r>
              <a:rPr lang="uk-UA" sz="2000" dirty="0"/>
              <a:t>«</a:t>
            </a:r>
            <a:r>
              <a:rPr lang="uk-UA" sz="2000" dirty="0" err="1"/>
              <a:t>Кто</a:t>
            </a:r>
            <a:r>
              <a:rPr lang="uk-UA" sz="2000" dirty="0"/>
              <a:t>»</a:t>
            </a:r>
            <a:endParaRPr lang="ru-RU" sz="2000" dirty="0"/>
          </a:p>
        </p:txBody>
      </p:sp>
      <p:pic>
        <p:nvPicPr>
          <p:cNvPr id="5" name="Объект 4">
            <a:extLst>
              <a:ext uri="{FF2B5EF4-FFF2-40B4-BE49-F238E27FC236}">
                <a16:creationId xmlns:a16="http://schemas.microsoft.com/office/drawing/2014/main" id="{747D7E46-79EB-425F-959D-95766FC41B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6105" y="927279"/>
            <a:ext cx="9656133" cy="5431575"/>
          </a:xfrm>
        </p:spPr>
      </p:pic>
    </p:spTree>
    <p:extLst>
      <p:ext uri="{BB962C8B-B14F-4D97-AF65-F5344CB8AC3E}">
        <p14:creationId xmlns:p14="http://schemas.microsoft.com/office/powerpoint/2010/main" val="196513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209901-E131-4E9B-9862-7B825A8709BF}"/>
              </a:ext>
            </a:extLst>
          </p:cNvPr>
          <p:cNvSpPr>
            <a:spLocks noGrp="1"/>
          </p:cNvSpPr>
          <p:nvPr>
            <p:ph type="title"/>
          </p:nvPr>
        </p:nvSpPr>
        <p:spPr>
          <a:xfrm>
            <a:off x="838200" y="365125"/>
            <a:ext cx="10515600" cy="616387"/>
          </a:xfrm>
        </p:spPr>
        <p:txBody>
          <a:bodyPr>
            <a:normAutofit fontScale="90000"/>
          </a:bodyPr>
          <a:lstStyle/>
          <a:p>
            <a:r>
              <a:rPr lang="uk-UA" dirty="0"/>
              <a:t>Структура </a:t>
            </a:r>
            <a:r>
              <a:rPr lang="uk-UA" dirty="0" err="1"/>
              <a:t>проекта</a:t>
            </a:r>
            <a:endParaRPr lang="ru-RU" dirty="0"/>
          </a:p>
        </p:txBody>
      </p:sp>
      <p:sp>
        <p:nvSpPr>
          <p:cNvPr id="3" name="Объект 2">
            <a:extLst>
              <a:ext uri="{FF2B5EF4-FFF2-40B4-BE49-F238E27FC236}">
                <a16:creationId xmlns:a16="http://schemas.microsoft.com/office/drawing/2014/main" id="{015B5BE6-1322-4C28-87DA-19B2533E32DC}"/>
              </a:ext>
            </a:extLst>
          </p:cNvPr>
          <p:cNvSpPr>
            <a:spLocks noGrp="1"/>
          </p:cNvSpPr>
          <p:nvPr>
            <p:ph idx="1"/>
          </p:nvPr>
        </p:nvSpPr>
        <p:spPr>
          <a:xfrm>
            <a:off x="838200" y="1090569"/>
            <a:ext cx="10515600" cy="5086394"/>
          </a:xfrm>
        </p:spPr>
        <p:txBody>
          <a:bodyPr/>
          <a:lstStyle/>
          <a:p>
            <a:r>
              <a:rPr lang="uk-UA" sz="1600" dirty="0"/>
              <a:t>В плане </a:t>
            </a:r>
            <a:r>
              <a:rPr lang="ru-RU" sz="1600" dirty="0"/>
              <a:t>разработки </a:t>
            </a:r>
            <a:r>
              <a:rPr lang="en-US" sz="1600" dirty="0"/>
              <a:t>Java </a:t>
            </a:r>
            <a:r>
              <a:rPr lang="uk-UA" sz="1600" dirty="0" err="1"/>
              <a:t>используется</a:t>
            </a:r>
            <a:r>
              <a:rPr lang="uk-UA" sz="1600" dirty="0"/>
              <a:t> </a:t>
            </a:r>
            <a:r>
              <a:rPr lang="en-US" sz="1600" dirty="0"/>
              <a:t>MVC </a:t>
            </a:r>
            <a:r>
              <a:rPr lang="ru-RU" sz="1600" dirty="0"/>
              <a:t>подход. Проект разбит на 4 составляющие: </a:t>
            </a:r>
            <a:r>
              <a:rPr lang="en-US" sz="1600" dirty="0"/>
              <a:t>core, </a:t>
            </a:r>
            <a:r>
              <a:rPr lang="en-US" sz="1600" dirty="0" err="1"/>
              <a:t>dao</a:t>
            </a:r>
            <a:r>
              <a:rPr lang="en-US" sz="1600" dirty="0"/>
              <a:t>, service, web</a:t>
            </a:r>
            <a:endParaRPr lang="ru-RU" sz="1600" dirty="0"/>
          </a:p>
          <a:p>
            <a:r>
              <a:rPr lang="ru-RU" sz="1600" dirty="0"/>
              <a:t>Есть также свои сущности, которые надо объяснить</a:t>
            </a:r>
            <a:r>
              <a:rPr lang="en-US" sz="1600" dirty="0"/>
              <a:t>:</a:t>
            </a:r>
          </a:p>
          <a:p>
            <a:pPr lvl="1"/>
            <a:r>
              <a:rPr lang="en-US" sz="1600" dirty="0" err="1"/>
              <a:t>AbstractCategory</a:t>
            </a:r>
            <a:r>
              <a:rPr lang="en-US" sz="1600" dirty="0"/>
              <a:t> – </a:t>
            </a:r>
            <a:r>
              <a:rPr lang="uk-UA" sz="1600" dirty="0" err="1"/>
              <a:t>абстрактн</a:t>
            </a:r>
            <a:r>
              <a:rPr lang="ru-RU" sz="1600" dirty="0" err="1"/>
              <a:t>ый</a:t>
            </a:r>
            <a:r>
              <a:rPr lang="ru-RU" sz="1600" dirty="0"/>
              <a:t> класс, от которого наследуются все справочники. Справочник – это структура данных</a:t>
            </a:r>
            <a:r>
              <a:rPr lang="en-US" sz="1600" dirty="0"/>
              <a:t> (</a:t>
            </a:r>
            <a:r>
              <a:rPr lang="uk-UA" sz="1600" dirty="0" err="1"/>
              <a:t>класс</a:t>
            </a:r>
            <a:r>
              <a:rPr lang="en-US" sz="1600" dirty="0"/>
              <a:t>)</a:t>
            </a:r>
            <a:r>
              <a:rPr lang="ru-RU" sz="1600" dirty="0"/>
              <a:t>, которая должна храниться в базе данных (БД), может содержать ссылки и не является периодической (пользователи, должности, валюты, файлы, департаменты)</a:t>
            </a:r>
            <a:r>
              <a:rPr lang="en-US" sz="1600" dirty="0"/>
              <a:t>. </a:t>
            </a:r>
            <a:r>
              <a:rPr lang="uk-UA" sz="1600" dirty="0" err="1"/>
              <a:t>Справочник</a:t>
            </a:r>
            <a:r>
              <a:rPr lang="uk-UA" sz="1600" dirty="0"/>
              <a:t> </a:t>
            </a:r>
            <a:r>
              <a:rPr lang="uk-UA" sz="1600" dirty="0" err="1"/>
              <a:t>также</a:t>
            </a:r>
            <a:r>
              <a:rPr lang="uk-UA" sz="1600" dirty="0"/>
              <a:t> </a:t>
            </a:r>
            <a:r>
              <a:rPr lang="ru-RU" sz="1600" dirty="0"/>
              <a:t>может быть иерархическим (в моем проекте иерархии нет)</a:t>
            </a:r>
          </a:p>
          <a:p>
            <a:pPr lvl="1"/>
            <a:r>
              <a:rPr lang="en-US" sz="1600" dirty="0" err="1"/>
              <a:t>AbstractDocument</a:t>
            </a:r>
            <a:r>
              <a:rPr lang="en-US" sz="1600" dirty="0"/>
              <a:t> - </a:t>
            </a:r>
            <a:r>
              <a:rPr lang="uk-UA" sz="1600" dirty="0" err="1"/>
              <a:t>абстрактн</a:t>
            </a:r>
            <a:r>
              <a:rPr lang="ru-RU" sz="1600" dirty="0" err="1"/>
              <a:t>ый</a:t>
            </a:r>
            <a:r>
              <a:rPr lang="ru-RU" sz="1600" dirty="0"/>
              <a:t> класс, от которого наследуются все </a:t>
            </a:r>
            <a:r>
              <a:rPr lang="uk-UA" sz="1600" dirty="0"/>
              <a:t>документ</a:t>
            </a:r>
            <a:r>
              <a:rPr lang="ru-RU" sz="1600" dirty="0"/>
              <a:t>ы. Документ – это структура данных</a:t>
            </a:r>
            <a:r>
              <a:rPr lang="en-US" sz="1600" dirty="0"/>
              <a:t> (</a:t>
            </a:r>
            <a:r>
              <a:rPr lang="uk-UA" sz="1600" dirty="0" err="1"/>
              <a:t>класс</a:t>
            </a:r>
            <a:r>
              <a:rPr lang="en-US" sz="1600" dirty="0"/>
              <a:t>)</a:t>
            </a:r>
            <a:r>
              <a:rPr lang="ru-RU" sz="1600" dirty="0"/>
              <a:t>, которая должна храниться в БД, может содержать ссылки и является периодической</a:t>
            </a:r>
            <a:endParaRPr lang="en-US" sz="1600" dirty="0"/>
          </a:p>
          <a:p>
            <a:pPr lvl="1"/>
            <a:r>
              <a:rPr lang="en-US" sz="1600" dirty="0" err="1"/>
              <a:t>AbstractDocumentEdi</a:t>
            </a:r>
            <a:r>
              <a:rPr lang="en-US" sz="1600" dirty="0"/>
              <a:t> - </a:t>
            </a:r>
            <a:r>
              <a:rPr lang="uk-UA" sz="1600" dirty="0" err="1"/>
              <a:t>абстрактн</a:t>
            </a:r>
            <a:r>
              <a:rPr lang="ru-RU" sz="1600" dirty="0" err="1"/>
              <a:t>ый</a:t>
            </a:r>
            <a:r>
              <a:rPr lang="ru-RU" sz="1600" dirty="0"/>
              <a:t> класс, родителем которого является </a:t>
            </a:r>
            <a:r>
              <a:rPr lang="en-US" sz="1600" dirty="0" err="1"/>
              <a:t>AbstractDocument</a:t>
            </a:r>
            <a:r>
              <a:rPr lang="ru-RU" sz="1600" dirty="0"/>
              <a:t> и от которого наследуются д</a:t>
            </a:r>
            <a:r>
              <a:rPr lang="uk-UA" sz="1600" dirty="0" err="1"/>
              <a:t>окумент</a:t>
            </a:r>
            <a:r>
              <a:rPr lang="ru-RU" sz="1600" dirty="0"/>
              <a:t>ы, которые используются в Документообороте (</a:t>
            </a:r>
            <a:r>
              <a:rPr lang="ru-RU" sz="1600" dirty="0" err="1"/>
              <a:t>служебка</a:t>
            </a:r>
            <a:r>
              <a:rPr lang="ru-RU" sz="1600" dirty="0"/>
              <a:t>, сообщение)</a:t>
            </a:r>
            <a:endParaRPr lang="en-US" sz="1600" dirty="0"/>
          </a:p>
          <a:p>
            <a:pPr lvl="1"/>
            <a:r>
              <a:rPr lang="uk-UA" sz="1600" dirty="0" err="1"/>
              <a:t>Кроме</a:t>
            </a:r>
            <a:r>
              <a:rPr lang="uk-UA" sz="1600" dirty="0"/>
              <a:t> того </a:t>
            </a:r>
            <a:r>
              <a:rPr lang="uk-UA" sz="1600" dirty="0" err="1"/>
              <a:t>есть</a:t>
            </a:r>
            <a:r>
              <a:rPr lang="uk-UA" sz="1600" dirty="0"/>
              <a:t> 4 </a:t>
            </a:r>
            <a:r>
              <a:rPr lang="uk-UA" sz="1600" dirty="0" err="1"/>
              <a:t>класса</a:t>
            </a:r>
            <a:r>
              <a:rPr lang="uk-UA" sz="1600" dirty="0"/>
              <a:t>, </a:t>
            </a:r>
            <a:r>
              <a:rPr lang="uk-UA" sz="1600" dirty="0" err="1"/>
              <a:t>кото</a:t>
            </a:r>
            <a:r>
              <a:rPr lang="ru-RU" sz="1600" dirty="0" err="1"/>
              <a:t>рые</a:t>
            </a:r>
            <a:r>
              <a:rPr lang="ru-RU" sz="1600" dirty="0"/>
              <a:t> отвечают за адресацию документов (т.к. мы пересылаем документы между сотрудниками)</a:t>
            </a:r>
            <a:r>
              <a:rPr lang="en-US" sz="1600" dirty="0"/>
              <a:t>: </a:t>
            </a:r>
            <a:r>
              <a:rPr lang="en-US" sz="1600" dirty="0" err="1"/>
              <a:t>BusinessProcess</a:t>
            </a:r>
            <a:r>
              <a:rPr lang="en-US" sz="1600" dirty="0"/>
              <a:t>, </a:t>
            </a:r>
            <a:r>
              <a:rPr lang="en-US" sz="1600" dirty="0" err="1"/>
              <a:t>BusinessProcessSequence</a:t>
            </a:r>
            <a:r>
              <a:rPr lang="en-US" sz="1600" dirty="0"/>
              <a:t>, </a:t>
            </a:r>
            <a:r>
              <a:rPr lang="en-US" sz="1600" dirty="0" err="1"/>
              <a:t>ExecutorTask</a:t>
            </a:r>
            <a:r>
              <a:rPr lang="en-US" sz="1600" dirty="0"/>
              <a:t>, </a:t>
            </a:r>
            <a:r>
              <a:rPr lang="en-US" sz="1600" dirty="0" err="1"/>
              <a:t>ExecutorTaskFolderStructure</a:t>
            </a:r>
            <a:endParaRPr lang="en-US" sz="1600" dirty="0"/>
          </a:p>
          <a:p>
            <a:pPr lvl="2"/>
            <a:r>
              <a:rPr lang="en-US" sz="1200" dirty="0" err="1"/>
              <a:t>BusinessProcess</a:t>
            </a:r>
            <a:r>
              <a:rPr lang="en-US" sz="1200" dirty="0"/>
              <a:t> – </a:t>
            </a:r>
            <a:r>
              <a:rPr lang="uk-UA" sz="1200" dirty="0" err="1"/>
              <a:t>Объединяет</a:t>
            </a:r>
            <a:r>
              <a:rPr lang="uk-UA" sz="1200" dirty="0"/>
              <a:t> всю </a:t>
            </a:r>
            <a:r>
              <a:rPr lang="uk-UA" sz="1200" dirty="0" err="1"/>
              <a:t>информацию</a:t>
            </a:r>
            <a:r>
              <a:rPr lang="uk-UA" sz="1200" dirty="0"/>
              <a:t> о </a:t>
            </a:r>
            <a:r>
              <a:rPr lang="uk-UA" sz="1200" dirty="0" err="1"/>
              <a:t>ходе</a:t>
            </a:r>
            <a:r>
              <a:rPr lang="uk-UA" sz="1200" dirty="0"/>
              <a:t> </a:t>
            </a:r>
            <a:r>
              <a:rPr lang="uk-UA" sz="1200" dirty="0" err="1"/>
              <a:t>согласования</a:t>
            </a:r>
            <a:r>
              <a:rPr lang="uk-UA" sz="1200" dirty="0"/>
              <a:t> документа (</a:t>
            </a:r>
            <a:r>
              <a:rPr lang="ru-RU" sz="1200" dirty="0" err="1"/>
              <a:t>служебка</a:t>
            </a:r>
            <a:r>
              <a:rPr lang="ru-RU" sz="1200" dirty="0"/>
              <a:t>, сообщение</a:t>
            </a:r>
            <a:r>
              <a:rPr lang="uk-UA" sz="1200" dirty="0"/>
              <a:t>)</a:t>
            </a:r>
          </a:p>
          <a:p>
            <a:pPr lvl="2"/>
            <a:r>
              <a:rPr lang="en-US" sz="1200" dirty="0" err="1"/>
              <a:t>BusinessProcessSequence</a:t>
            </a:r>
            <a:r>
              <a:rPr lang="ru-RU" sz="1200" dirty="0"/>
              <a:t> – Последовательность согласования бизнес процесса (до 3-го сотрудника может дойти только если согласовали 2 предыдущих) </a:t>
            </a:r>
          </a:p>
          <a:p>
            <a:pPr lvl="2"/>
            <a:r>
              <a:rPr lang="en-US" sz="1200" dirty="0" err="1"/>
              <a:t>ExecutorTask</a:t>
            </a:r>
            <a:r>
              <a:rPr lang="en-US" sz="1200" dirty="0"/>
              <a:t> – </a:t>
            </a:r>
            <a:r>
              <a:rPr lang="ru-RU" sz="1200" dirty="0"/>
              <a:t>если задача создана, то с ней нужно что-то сделать (она может и не создаться, если 2 сотрудника не согласовали перед 3-м)</a:t>
            </a:r>
          </a:p>
          <a:p>
            <a:pPr lvl="2"/>
            <a:r>
              <a:rPr lang="en-US" sz="1200" dirty="0" err="1"/>
              <a:t>ExecutorTaskFolderStructure</a:t>
            </a:r>
            <a:r>
              <a:rPr lang="ru-RU" sz="1200" dirty="0"/>
              <a:t> – расположение задач в папках (Входящие, Отмеченные, Отправленные, Черновики, Корзина) </a:t>
            </a:r>
            <a:endParaRPr lang="en-US" sz="1200" dirty="0"/>
          </a:p>
          <a:p>
            <a:endParaRPr lang="en-US" dirty="0"/>
          </a:p>
          <a:p>
            <a:endParaRPr lang="en-US" dirty="0"/>
          </a:p>
          <a:p>
            <a:endParaRPr lang="ru-RU" dirty="0"/>
          </a:p>
        </p:txBody>
      </p:sp>
    </p:spTree>
    <p:extLst>
      <p:ext uri="{BB962C8B-B14F-4D97-AF65-F5344CB8AC3E}">
        <p14:creationId xmlns:p14="http://schemas.microsoft.com/office/powerpoint/2010/main" val="26934630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6B725B-08D8-40EC-8073-56FA2035087A}"/>
              </a:ext>
            </a:extLst>
          </p:cNvPr>
          <p:cNvSpPr>
            <a:spLocks noGrp="1"/>
          </p:cNvSpPr>
          <p:nvPr>
            <p:ph type="title"/>
          </p:nvPr>
        </p:nvSpPr>
        <p:spPr>
          <a:xfrm>
            <a:off x="838200" y="365126"/>
            <a:ext cx="10515600" cy="459122"/>
          </a:xfrm>
        </p:spPr>
        <p:txBody>
          <a:bodyPr>
            <a:normAutofit/>
          </a:bodyPr>
          <a:lstStyle/>
          <a:p>
            <a:r>
              <a:rPr lang="ru-RU" sz="2000" dirty="0"/>
              <a:t>Установим сортировку по возрастанию по документу (по его дате)</a:t>
            </a:r>
          </a:p>
        </p:txBody>
      </p:sp>
      <p:pic>
        <p:nvPicPr>
          <p:cNvPr id="5" name="Объект 4">
            <a:extLst>
              <a:ext uri="{FF2B5EF4-FFF2-40B4-BE49-F238E27FC236}">
                <a16:creationId xmlns:a16="http://schemas.microsoft.com/office/drawing/2014/main" id="{5F9A2477-E780-41BD-9B92-0DC9F9C0EB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3050" y="912168"/>
            <a:ext cx="9864144" cy="5439037"/>
          </a:xfrm>
        </p:spPr>
      </p:pic>
    </p:spTree>
    <p:extLst>
      <p:ext uri="{BB962C8B-B14F-4D97-AF65-F5344CB8AC3E}">
        <p14:creationId xmlns:p14="http://schemas.microsoft.com/office/powerpoint/2010/main" val="6963820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1518EB-5777-4B4F-8625-3FC515C503CF}"/>
              </a:ext>
            </a:extLst>
          </p:cNvPr>
          <p:cNvSpPr>
            <a:spLocks noGrp="1"/>
          </p:cNvSpPr>
          <p:nvPr>
            <p:ph type="title"/>
          </p:nvPr>
        </p:nvSpPr>
        <p:spPr>
          <a:xfrm>
            <a:off x="838200" y="365126"/>
            <a:ext cx="10515600" cy="440218"/>
          </a:xfrm>
        </p:spPr>
        <p:txBody>
          <a:bodyPr>
            <a:normAutofit/>
          </a:bodyPr>
          <a:lstStyle/>
          <a:p>
            <a:r>
              <a:rPr lang="ru-RU" sz="2000" dirty="0"/>
              <a:t>Сортировка по возрастанию по теме</a:t>
            </a:r>
          </a:p>
        </p:txBody>
      </p:sp>
      <p:pic>
        <p:nvPicPr>
          <p:cNvPr id="5" name="Объект 4">
            <a:extLst>
              <a:ext uri="{FF2B5EF4-FFF2-40B4-BE49-F238E27FC236}">
                <a16:creationId xmlns:a16="http://schemas.microsoft.com/office/drawing/2014/main" id="{57F1C0A3-C382-4721-9B6B-CFF8C07531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4262" y="940789"/>
            <a:ext cx="9975134" cy="5611013"/>
          </a:xfrm>
        </p:spPr>
      </p:pic>
    </p:spTree>
    <p:extLst>
      <p:ext uri="{BB962C8B-B14F-4D97-AF65-F5344CB8AC3E}">
        <p14:creationId xmlns:p14="http://schemas.microsoft.com/office/powerpoint/2010/main" val="27493733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D18DE8-9049-482E-BA0C-13DF45F2D38D}"/>
              </a:ext>
            </a:extLst>
          </p:cNvPr>
          <p:cNvSpPr>
            <a:spLocks noGrp="1"/>
          </p:cNvSpPr>
          <p:nvPr>
            <p:ph type="title"/>
          </p:nvPr>
        </p:nvSpPr>
        <p:spPr>
          <a:xfrm>
            <a:off x="838200" y="365126"/>
            <a:ext cx="10515600" cy="599608"/>
          </a:xfrm>
        </p:spPr>
        <p:txBody>
          <a:bodyPr>
            <a:normAutofit/>
          </a:bodyPr>
          <a:lstStyle/>
          <a:p>
            <a:r>
              <a:rPr lang="ru-RU" sz="2000" dirty="0"/>
              <a:t>Сортировка по возрастанию по дате отправки</a:t>
            </a:r>
          </a:p>
        </p:txBody>
      </p:sp>
      <p:pic>
        <p:nvPicPr>
          <p:cNvPr id="5" name="Объект 4">
            <a:extLst>
              <a:ext uri="{FF2B5EF4-FFF2-40B4-BE49-F238E27FC236}">
                <a16:creationId xmlns:a16="http://schemas.microsoft.com/office/drawing/2014/main" id="{4E70F077-4802-4E9A-8C82-FEED576E92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5333" y="977613"/>
            <a:ext cx="9617110" cy="5409625"/>
          </a:xfrm>
        </p:spPr>
      </p:pic>
    </p:spTree>
    <p:extLst>
      <p:ext uri="{BB962C8B-B14F-4D97-AF65-F5344CB8AC3E}">
        <p14:creationId xmlns:p14="http://schemas.microsoft.com/office/powerpoint/2010/main" val="38262280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FC4A79-B1D2-485D-8398-397674A2357E}"/>
              </a:ext>
            </a:extLst>
          </p:cNvPr>
          <p:cNvSpPr>
            <a:spLocks noGrp="1"/>
          </p:cNvSpPr>
          <p:nvPr>
            <p:ph type="title"/>
          </p:nvPr>
        </p:nvSpPr>
        <p:spPr>
          <a:xfrm>
            <a:off x="838200" y="365125"/>
            <a:ext cx="10515600" cy="523517"/>
          </a:xfrm>
        </p:spPr>
        <p:txBody>
          <a:bodyPr>
            <a:normAutofit/>
          </a:bodyPr>
          <a:lstStyle/>
          <a:p>
            <a:r>
              <a:rPr lang="ru-RU" sz="2000" dirty="0"/>
              <a:t>Сортировка по убыванию по полю «Срок»</a:t>
            </a:r>
          </a:p>
        </p:txBody>
      </p:sp>
      <p:pic>
        <p:nvPicPr>
          <p:cNvPr id="5" name="Объект 4">
            <a:extLst>
              <a:ext uri="{FF2B5EF4-FFF2-40B4-BE49-F238E27FC236}">
                <a16:creationId xmlns:a16="http://schemas.microsoft.com/office/drawing/2014/main" id="{B59A0A9A-B0A5-45CC-967E-FE73DFF64D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2897" y="976772"/>
            <a:ext cx="9889901" cy="5563069"/>
          </a:xfrm>
        </p:spPr>
      </p:pic>
    </p:spTree>
    <p:extLst>
      <p:ext uri="{BB962C8B-B14F-4D97-AF65-F5344CB8AC3E}">
        <p14:creationId xmlns:p14="http://schemas.microsoft.com/office/powerpoint/2010/main" val="30787710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BA89C9A-6C99-41F8-975F-95DD2C2127E2}"/>
              </a:ext>
            </a:extLst>
          </p:cNvPr>
          <p:cNvSpPr>
            <a:spLocks noGrp="1"/>
          </p:cNvSpPr>
          <p:nvPr>
            <p:ph type="title"/>
          </p:nvPr>
        </p:nvSpPr>
        <p:spPr>
          <a:xfrm>
            <a:off x="838200" y="365126"/>
            <a:ext cx="10515600" cy="726972"/>
          </a:xfrm>
        </p:spPr>
        <p:txBody>
          <a:bodyPr>
            <a:normAutofit/>
          </a:bodyPr>
          <a:lstStyle/>
          <a:p>
            <a:r>
              <a:rPr lang="ru-RU" sz="2000" dirty="0"/>
              <a:t>Фильтр по части слова «04». Используется </a:t>
            </a:r>
            <a:r>
              <a:rPr lang="en-US" sz="2000" dirty="0" err="1"/>
              <a:t>CriteriaBuilder</a:t>
            </a:r>
            <a:r>
              <a:rPr lang="en-US" sz="2000" dirty="0"/>
              <a:t> – </a:t>
            </a:r>
            <a:r>
              <a:rPr lang="uk-UA" sz="2000" dirty="0" err="1"/>
              <a:t>очень</a:t>
            </a:r>
            <a:r>
              <a:rPr lang="uk-UA" sz="2000" dirty="0"/>
              <a:t> </a:t>
            </a:r>
            <a:r>
              <a:rPr lang="uk-UA" sz="2000" dirty="0" err="1"/>
              <a:t>интересн</a:t>
            </a:r>
            <a:r>
              <a:rPr lang="ru-RU" sz="2000" dirty="0"/>
              <a:t>ы</a:t>
            </a:r>
            <a:r>
              <a:rPr lang="uk-UA" sz="2000" dirty="0"/>
              <a:t>й и </a:t>
            </a:r>
            <a:r>
              <a:rPr lang="uk-UA" sz="2000" dirty="0" err="1"/>
              <a:t>довольно</a:t>
            </a:r>
            <a:r>
              <a:rPr lang="uk-UA" sz="2000" dirty="0"/>
              <a:t> </a:t>
            </a:r>
            <a:r>
              <a:rPr lang="uk-UA" sz="2000" dirty="0" err="1"/>
              <a:t>красивый</a:t>
            </a:r>
            <a:r>
              <a:rPr lang="uk-UA" sz="2000" dirty="0"/>
              <a:t> </a:t>
            </a:r>
            <a:r>
              <a:rPr lang="uk-UA" sz="2000" dirty="0" err="1"/>
              <a:t>механизм</a:t>
            </a:r>
            <a:r>
              <a:rPr lang="uk-UA" sz="2000" dirty="0"/>
              <a:t> </a:t>
            </a:r>
            <a:r>
              <a:rPr lang="uk-UA" sz="2000" dirty="0" err="1"/>
              <a:t>построения</a:t>
            </a:r>
            <a:r>
              <a:rPr lang="uk-UA" sz="2000" dirty="0"/>
              <a:t> </a:t>
            </a:r>
            <a:r>
              <a:rPr lang="uk-UA" sz="2000" dirty="0" err="1"/>
              <a:t>запросов</a:t>
            </a:r>
            <a:r>
              <a:rPr lang="en-US" sz="2000" dirty="0"/>
              <a:t> </a:t>
            </a:r>
            <a:r>
              <a:rPr lang="uk-UA" sz="2000" dirty="0"/>
              <a:t>в </a:t>
            </a:r>
            <a:r>
              <a:rPr lang="en-US" sz="2000" dirty="0"/>
              <a:t>Hibernate</a:t>
            </a:r>
            <a:endParaRPr lang="ru-RU" sz="2000" dirty="0"/>
          </a:p>
        </p:txBody>
      </p:sp>
      <p:pic>
        <p:nvPicPr>
          <p:cNvPr id="5" name="Объект 4">
            <a:extLst>
              <a:ext uri="{FF2B5EF4-FFF2-40B4-BE49-F238E27FC236}">
                <a16:creationId xmlns:a16="http://schemas.microsoft.com/office/drawing/2014/main" id="{9959A131-5A80-41EB-B8D8-1090D0DAD0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6233" y="1115869"/>
            <a:ext cx="9490432" cy="5338368"/>
          </a:xfrm>
        </p:spPr>
      </p:pic>
    </p:spTree>
    <p:extLst>
      <p:ext uri="{BB962C8B-B14F-4D97-AF65-F5344CB8AC3E}">
        <p14:creationId xmlns:p14="http://schemas.microsoft.com/office/powerpoint/2010/main" val="36664743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1AC75D-E1E6-49C9-B0A7-62F5FB618F25}"/>
              </a:ext>
            </a:extLst>
          </p:cNvPr>
          <p:cNvSpPr>
            <a:spLocks noGrp="1"/>
          </p:cNvSpPr>
          <p:nvPr>
            <p:ph type="title"/>
          </p:nvPr>
        </p:nvSpPr>
        <p:spPr>
          <a:xfrm>
            <a:off x="838200" y="365125"/>
            <a:ext cx="10515600" cy="484881"/>
          </a:xfrm>
        </p:spPr>
        <p:txBody>
          <a:bodyPr>
            <a:normAutofit/>
          </a:bodyPr>
          <a:lstStyle/>
          <a:p>
            <a:r>
              <a:rPr lang="ru-RU" sz="2000" dirty="0"/>
              <a:t>Фильтр по часть слова «СЛУ» - фильтруем независимо от регистра</a:t>
            </a:r>
          </a:p>
        </p:txBody>
      </p:sp>
      <p:pic>
        <p:nvPicPr>
          <p:cNvPr id="5" name="Объект 4">
            <a:extLst>
              <a:ext uri="{FF2B5EF4-FFF2-40B4-BE49-F238E27FC236}">
                <a16:creationId xmlns:a16="http://schemas.microsoft.com/office/drawing/2014/main" id="{4D25327E-F08C-4172-87FD-9A9ED90903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8656" y="942684"/>
            <a:ext cx="9889902" cy="5563070"/>
          </a:xfrm>
        </p:spPr>
      </p:pic>
    </p:spTree>
    <p:extLst>
      <p:ext uri="{BB962C8B-B14F-4D97-AF65-F5344CB8AC3E}">
        <p14:creationId xmlns:p14="http://schemas.microsoft.com/office/powerpoint/2010/main" val="29759280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C0F3B2-312A-4B91-AB50-391A6FB428B8}"/>
              </a:ext>
            </a:extLst>
          </p:cNvPr>
          <p:cNvSpPr>
            <a:spLocks noGrp="1"/>
          </p:cNvSpPr>
          <p:nvPr>
            <p:ph type="title"/>
          </p:nvPr>
        </p:nvSpPr>
        <p:spPr>
          <a:xfrm>
            <a:off x="838200" y="365126"/>
            <a:ext cx="10515600" cy="459122"/>
          </a:xfrm>
        </p:spPr>
        <p:txBody>
          <a:bodyPr>
            <a:normAutofit/>
          </a:bodyPr>
          <a:lstStyle/>
          <a:p>
            <a:r>
              <a:rPr lang="ru-RU" sz="2000" dirty="0"/>
              <a:t>Фильтр</a:t>
            </a:r>
            <a:r>
              <a:rPr lang="en-US" sz="2000" dirty="0"/>
              <a:t> </a:t>
            </a:r>
            <a:r>
              <a:rPr lang="uk-UA" sz="2000" dirty="0"/>
              <a:t>по «</a:t>
            </a:r>
            <a:r>
              <a:rPr lang="uk-UA" sz="2000" dirty="0" err="1"/>
              <a:t>Озн</a:t>
            </a:r>
            <a:r>
              <a:rPr lang="uk-UA" sz="2000" dirty="0"/>
              <a:t>» - </a:t>
            </a:r>
            <a:r>
              <a:rPr lang="uk-UA" sz="2000" dirty="0" err="1"/>
              <a:t>происходит</a:t>
            </a:r>
            <a:r>
              <a:rPr lang="uk-UA" sz="2000" dirty="0"/>
              <a:t> </a:t>
            </a:r>
            <a:r>
              <a:rPr lang="uk-UA" sz="2000" dirty="0" err="1"/>
              <a:t>отбор</a:t>
            </a:r>
            <a:r>
              <a:rPr lang="uk-UA" sz="2000" dirty="0"/>
              <a:t> по типу </a:t>
            </a:r>
            <a:r>
              <a:rPr lang="uk-UA" sz="2000" dirty="0" err="1"/>
              <a:t>процесса</a:t>
            </a:r>
            <a:r>
              <a:rPr lang="uk-UA" sz="2000" dirty="0"/>
              <a:t> (</a:t>
            </a:r>
            <a:r>
              <a:rPr lang="ru-RU" sz="2000" dirty="0"/>
              <a:t>это перечисление, а не строка</a:t>
            </a:r>
            <a:r>
              <a:rPr lang="uk-UA" sz="2000" dirty="0"/>
              <a:t>)</a:t>
            </a:r>
            <a:endParaRPr lang="ru-RU" sz="2000" dirty="0"/>
          </a:p>
        </p:txBody>
      </p:sp>
      <p:pic>
        <p:nvPicPr>
          <p:cNvPr id="5" name="Объект 4">
            <a:extLst>
              <a:ext uri="{FF2B5EF4-FFF2-40B4-BE49-F238E27FC236}">
                <a16:creationId xmlns:a16="http://schemas.microsoft.com/office/drawing/2014/main" id="{064A5C32-803B-44A8-BFDE-684BDCC64C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0476" y="995752"/>
            <a:ext cx="9488648" cy="5337365"/>
          </a:xfrm>
        </p:spPr>
      </p:pic>
    </p:spTree>
    <p:extLst>
      <p:ext uri="{BB962C8B-B14F-4D97-AF65-F5344CB8AC3E}">
        <p14:creationId xmlns:p14="http://schemas.microsoft.com/office/powerpoint/2010/main" val="6883188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F82359-5743-42B2-BCBA-5B6D0E087067}"/>
              </a:ext>
            </a:extLst>
          </p:cNvPr>
          <p:cNvSpPr>
            <a:spLocks noGrp="1"/>
          </p:cNvSpPr>
          <p:nvPr>
            <p:ph type="title"/>
          </p:nvPr>
        </p:nvSpPr>
        <p:spPr>
          <a:xfrm>
            <a:off x="838200" y="365126"/>
            <a:ext cx="10515600" cy="510637"/>
          </a:xfrm>
        </p:spPr>
        <p:txBody>
          <a:bodyPr>
            <a:normAutofit/>
          </a:bodyPr>
          <a:lstStyle/>
          <a:p>
            <a:r>
              <a:rPr lang="ru-RU" sz="2000" dirty="0"/>
              <a:t>Фильтр по тексту «07.» - отбор </a:t>
            </a:r>
            <a:r>
              <a:rPr lang="uk-UA" sz="2000" dirty="0"/>
              <a:t>п</a:t>
            </a:r>
            <a:r>
              <a:rPr lang="ru-RU" sz="2000" dirty="0"/>
              <a:t>о дате</a:t>
            </a:r>
          </a:p>
        </p:txBody>
      </p:sp>
      <p:pic>
        <p:nvPicPr>
          <p:cNvPr id="5" name="Объект 4">
            <a:extLst>
              <a:ext uri="{FF2B5EF4-FFF2-40B4-BE49-F238E27FC236}">
                <a16:creationId xmlns:a16="http://schemas.microsoft.com/office/drawing/2014/main" id="{E3DE47F7-505D-4E5B-BCDC-D3E413604D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8726" y="1060913"/>
            <a:ext cx="9633924" cy="5419082"/>
          </a:xfrm>
        </p:spPr>
      </p:pic>
    </p:spTree>
    <p:extLst>
      <p:ext uri="{BB962C8B-B14F-4D97-AF65-F5344CB8AC3E}">
        <p14:creationId xmlns:p14="http://schemas.microsoft.com/office/powerpoint/2010/main" val="38333035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5802F9F-1577-4023-9D9C-E3AD87F9ED76}"/>
              </a:ext>
            </a:extLst>
          </p:cNvPr>
          <p:cNvSpPr>
            <a:spLocks noGrp="1"/>
          </p:cNvSpPr>
          <p:nvPr>
            <p:ph type="title"/>
          </p:nvPr>
        </p:nvSpPr>
        <p:spPr>
          <a:xfrm>
            <a:off x="696985" y="977522"/>
            <a:ext cx="10515600" cy="632337"/>
          </a:xfrm>
        </p:spPr>
        <p:txBody>
          <a:bodyPr>
            <a:noAutofit/>
          </a:bodyPr>
          <a:lstStyle/>
          <a:p>
            <a:r>
              <a:rPr lang="uk-UA" sz="2000" dirty="0"/>
              <a:t>Закладка «На </a:t>
            </a:r>
            <a:r>
              <a:rPr lang="uk-UA" sz="2000" dirty="0" err="1"/>
              <a:t>контроле</a:t>
            </a:r>
            <a:r>
              <a:rPr lang="uk-UA" sz="2000" dirty="0"/>
              <a:t>». По-</a:t>
            </a:r>
            <a:r>
              <a:rPr lang="uk-UA" sz="2000" dirty="0" err="1"/>
              <a:t>умолчанию</a:t>
            </a:r>
            <a:r>
              <a:rPr lang="uk-UA" sz="2000" dirty="0"/>
              <a:t> </a:t>
            </a:r>
            <a:r>
              <a:rPr lang="uk-UA" sz="2000" dirty="0" err="1"/>
              <a:t>сортировка</a:t>
            </a:r>
            <a:r>
              <a:rPr lang="uk-UA" sz="2000" dirty="0"/>
              <a:t> по «Тип </a:t>
            </a:r>
            <a:r>
              <a:rPr lang="uk-UA" sz="2000" dirty="0" err="1"/>
              <a:t>процесса</a:t>
            </a:r>
            <a:r>
              <a:rPr lang="uk-UA" sz="2000" dirty="0"/>
              <a:t>» и «</a:t>
            </a:r>
            <a:r>
              <a:rPr lang="uk-UA" sz="2000" dirty="0" err="1"/>
              <a:t>Исполнить</a:t>
            </a:r>
            <a:r>
              <a:rPr lang="uk-UA" sz="2000" dirty="0"/>
              <a:t> до». </a:t>
            </a:r>
            <a:r>
              <a:rPr lang="uk-UA" sz="2000" dirty="0" err="1"/>
              <a:t>Фильтр</a:t>
            </a:r>
            <a:r>
              <a:rPr lang="uk-UA" sz="2000" dirty="0"/>
              <a:t>, </a:t>
            </a:r>
            <a:r>
              <a:rPr lang="uk-UA" sz="2000" dirty="0" err="1"/>
              <a:t>сортировка</a:t>
            </a:r>
            <a:r>
              <a:rPr lang="uk-UA" sz="2000" dirty="0"/>
              <a:t> </a:t>
            </a:r>
            <a:r>
              <a:rPr lang="uk-UA" sz="2000" dirty="0" err="1"/>
              <a:t>как</a:t>
            </a:r>
            <a:r>
              <a:rPr lang="uk-UA" sz="2000" dirty="0"/>
              <a:t> и на </a:t>
            </a:r>
            <a:r>
              <a:rPr lang="uk-UA" sz="2000" dirty="0" err="1"/>
              <a:t>закладке</a:t>
            </a:r>
            <a:r>
              <a:rPr lang="uk-UA" sz="2000" dirty="0"/>
              <a:t> «На </a:t>
            </a:r>
            <a:r>
              <a:rPr lang="uk-UA" sz="2000" dirty="0" err="1"/>
              <a:t>рассмотрении</a:t>
            </a:r>
            <a:r>
              <a:rPr lang="uk-UA" sz="2000" dirty="0"/>
              <a:t>»</a:t>
            </a:r>
            <a:endParaRPr lang="ru-RU" sz="2000" dirty="0"/>
          </a:p>
        </p:txBody>
      </p:sp>
      <p:pic>
        <p:nvPicPr>
          <p:cNvPr id="5" name="Объект 4">
            <a:extLst>
              <a:ext uri="{FF2B5EF4-FFF2-40B4-BE49-F238E27FC236}">
                <a16:creationId xmlns:a16="http://schemas.microsoft.com/office/drawing/2014/main" id="{B720A15A-37F6-4614-B73D-41D89189363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54478" y="1828800"/>
            <a:ext cx="8000613" cy="4500345"/>
          </a:xfrm>
        </p:spPr>
      </p:pic>
      <p:sp>
        <p:nvSpPr>
          <p:cNvPr id="6" name="Заголовок 1">
            <a:extLst>
              <a:ext uri="{FF2B5EF4-FFF2-40B4-BE49-F238E27FC236}">
                <a16:creationId xmlns:a16="http://schemas.microsoft.com/office/drawing/2014/main" id="{5E4695E6-E776-42BD-94D0-B52B31379972}"/>
              </a:ext>
            </a:extLst>
          </p:cNvPr>
          <p:cNvSpPr txBox="1">
            <a:spLocks/>
          </p:cNvSpPr>
          <p:nvPr/>
        </p:nvSpPr>
        <p:spPr>
          <a:xfrm>
            <a:off x="696985" y="153151"/>
            <a:ext cx="10515600" cy="7185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uk-UA" sz="2800" dirty="0" err="1"/>
              <a:t>Теперь</a:t>
            </a:r>
            <a:r>
              <a:rPr lang="uk-UA" sz="2800" dirty="0"/>
              <a:t> покажем </a:t>
            </a:r>
            <a:r>
              <a:rPr lang="uk-UA" sz="2800" dirty="0" err="1"/>
              <a:t>какие</a:t>
            </a:r>
            <a:r>
              <a:rPr lang="uk-UA" sz="2800" dirty="0"/>
              <a:t> </a:t>
            </a:r>
            <a:r>
              <a:rPr lang="uk-UA" sz="2800" dirty="0" err="1"/>
              <a:t>журналы</a:t>
            </a:r>
            <a:r>
              <a:rPr lang="uk-UA" sz="2800" dirty="0"/>
              <a:t> </a:t>
            </a:r>
            <a:r>
              <a:rPr lang="uk-UA" sz="2800" dirty="0" err="1"/>
              <a:t>документов</a:t>
            </a:r>
            <a:r>
              <a:rPr lang="uk-UA" sz="2800" dirty="0"/>
              <a:t> </a:t>
            </a:r>
            <a:r>
              <a:rPr lang="uk-UA" sz="2800" dirty="0" err="1"/>
              <a:t>доступны</a:t>
            </a:r>
            <a:r>
              <a:rPr lang="uk-UA" sz="2800" dirty="0"/>
              <a:t> в </a:t>
            </a:r>
            <a:r>
              <a:rPr lang="uk-UA" sz="2800" dirty="0" err="1"/>
              <a:t>приложении</a:t>
            </a:r>
            <a:endParaRPr lang="ru-RU" sz="2800" dirty="0"/>
          </a:p>
        </p:txBody>
      </p:sp>
    </p:spTree>
    <p:extLst>
      <p:ext uri="{BB962C8B-B14F-4D97-AF65-F5344CB8AC3E}">
        <p14:creationId xmlns:p14="http://schemas.microsoft.com/office/powerpoint/2010/main" val="21618432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A1A292-A5A2-459D-BD24-9316BEC9A30F}"/>
              </a:ext>
            </a:extLst>
          </p:cNvPr>
          <p:cNvSpPr>
            <a:spLocks noGrp="1"/>
          </p:cNvSpPr>
          <p:nvPr>
            <p:ph type="title"/>
          </p:nvPr>
        </p:nvSpPr>
        <p:spPr>
          <a:xfrm>
            <a:off x="838200" y="365126"/>
            <a:ext cx="10515600" cy="652306"/>
          </a:xfrm>
        </p:spPr>
        <p:txBody>
          <a:bodyPr>
            <a:normAutofit/>
          </a:bodyPr>
          <a:lstStyle/>
          <a:p>
            <a:r>
              <a:rPr lang="uk-UA" sz="2000" dirty="0"/>
              <a:t>Закладка «</a:t>
            </a:r>
            <a:r>
              <a:rPr lang="uk-UA" sz="2000" dirty="0" err="1"/>
              <a:t>Отмеченные</a:t>
            </a:r>
            <a:r>
              <a:rPr lang="uk-UA" sz="2000" dirty="0"/>
              <a:t>» по-</a:t>
            </a:r>
            <a:r>
              <a:rPr lang="uk-UA" sz="2000" dirty="0" err="1"/>
              <a:t>умолчанию</a:t>
            </a:r>
            <a:r>
              <a:rPr lang="uk-UA" sz="2000" dirty="0"/>
              <a:t> </a:t>
            </a:r>
            <a:r>
              <a:rPr lang="uk-UA" sz="2000" dirty="0" err="1"/>
              <a:t>сортировка</a:t>
            </a:r>
            <a:r>
              <a:rPr lang="uk-UA" sz="2000" dirty="0"/>
              <a:t> по </a:t>
            </a:r>
            <a:r>
              <a:rPr lang="uk-UA" sz="2000" dirty="0" err="1"/>
              <a:t>дате</a:t>
            </a:r>
            <a:r>
              <a:rPr lang="uk-UA" sz="2000" dirty="0"/>
              <a:t>. </a:t>
            </a:r>
            <a:r>
              <a:rPr lang="uk-UA" sz="2000" dirty="0" err="1"/>
              <a:t>Фильтр</a:t>
            </a:r>
            <a:r>
              <a:rPr lang="uk-UA" sz="2000" dirty="0"/>
              <a:t>, </a:t>
            </a:r>
            <a:r>
              <a:rPr lang="uk-UA" sz="2000" dirty="0" err="1"/>
              <a:t>сортировка</a:t>
            </a:r>
            <a:r>
              <a:rPr lang="uk-UA" sz="2000" dirty="0"/>
              <a:t> </a:t>
            </a:r>
            <a:r>
              <a:rPr lang="uk-UA" sz="2000" dirty="0" err="1"/>
              <a:t>как</a:t>
            </a:r>
            <a:r>
              <a:rPr lang="uk-UA" sz="2000" dirty="0"/>
              <a:t> на закладках «На </a:t>
            </a:r>
            <a:r>
              <a:rPr lang="uk-UA" sz="2000" dirty="0" err="1"/>
              <a:t>рассмотрении</a:t>
            </a:r>
            <a:r>
              <a:rPr lang="uk-UA" sz="2000" dirty="0"/>
              <a:t>», «На </a:t>
            </a:r>
            <a:r>
              <a:rPr lang="uk-UA" sz="2000" dirty="0" err="1"/>
              <a:t>контроле</a:t>
            </a:r>
            <a:r>
              <a:rPr lang="uk-UA" sz="2000" dirty="0"/>
              <a:t>»</a:t>
            </a:r>
            <a:endParaRPr lang="ru-RU" sz="2000" dirty="0"/>
          </a:p>
        </p:txBody>
      </p:sp>
      <p:pic>
        <p:nvPicPr>
          <p:cNvPr id="5" name="Объект 4">
            <a:extLst>
              <a:ext uri="{FF2B5EF4-FFF2-40B4-BE49-F238E27FC236}">
                <a16:creationId xmlns:a16="http://schemas.microsoft.com/office/drawing/2014/main" id="{A99BF332-9140-4A03-BE83-FC94F6C4C27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56722" y="1159100"/>
            <a:ext cx="9158309" cy="5151549"/>
          </a:xfrm>
        </p:spPr>
      </p:pic>
    </p:spTree>
    <p:extLst>
      <p:ext uri="{BB962C8B-B14F-4D97-AF65-F5344CB8AC3E}">
        <p14:creationId xmlns:p14="http://schemas.microsoft.com/office/powerpoint/2010/main" val="1097666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9C767A-5F47-47A6-9A8B-8F50E5251108}"/>
              </a:ext>
            </a:extLst>
          </p:cNvPr>
          <p:cNvSpPr>
            <a:spLocks noGrp="1"/>
          </p:cNvSpPr>
          <p:nvPr>
            <p:ph type="title"/>
          </p:nvPr>
        </p:nvSpPr>
        <p:spPr>
          <a:xfrm>
            <a:off x="838200" y="365125"/>
            <a:ext cx="10515600" cy="616387"/>
          </a:xfrm>
        </p:spPr>
        <p:txBody>
          <a:bodyPr>
            <a:noAutofit/>
          </a:bodyPr>
          <a:lstStyle/>
          <a:p>
            <a:r>
              <a:rPr lang="ru-RU" dirty="0"/>
              <a:t>Старт и начальное заполнение данными</a:t>
            </a:r>
          </a:p>
        </p:txBody>
      </p:sp>
      <p:pic>
        <p:nvPicPr>
          <p:cNvPr id="5" name="Объект 4">
            <a:extLst>
              <a:ext uri="{FF2B5EF4-FFF2-40B4-BE49-F238E27FC236}">
                <a16:creationId xmlns:a16="http://schemas.microsoft.com/office/drawing/2014/main" id="{2BDCDBDF-AA5C-4FC5-8D92-26CF7F06370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49681" y="1788667"/>
            <a:ext cx="8247578" cy="4639263"/>
          </a:xfrm>
        </p:spPr>
      </p:pic>
      <p:sp>
        <p:nvSpPr>
          <p:cNvPr id="6" name="TextBox 5">
            <a:extLst>
              <a:ext uri="{FF2B5EF4-FFF2-40B4-BE49-F238E27FC236}">
                <a16:creationId xmlns:a16="http://schemas.microsoft.com/office/drawing/2014/main" id="{57A975A8-4442-472D-845F-1353C737646F}"/>
              </a:ext>
            </a:extLst>
          </p:cNvPr>
          <p:cNvSpPr txBox="1"/>
          <p:nvPr/>
        </p:nvSpPr>
        <p:spPr>
          <a:xfrm>
            <a:off x="897622" y="981512"/>
            <a:ext cx="10551696" cy="707886"/>
          </a:xfrm>
          <a:prstGeom prst="rect">
            <a:avLst/>
          </a:prstGeom>
          <a:noFill/>
        </p:spPr>
        <p:txBody>
          <a:bodyPr wrap="square" rtlCol="0">
            <a:spAutoFit/>
          </a:bodyPr>
          <a:lstStyle/>
          <a:p>
            <a:r>
              <a:rPr lang="ru-RU" sz="2000" dirty="0">
                <a:latin typeface="+mj-lt"/>
              </a:rPr>
              <a:t>Если пользователей  (и других данных) еще нет – их необходимо создать. При 1-м старте есть такая возможность. Нажимаем </a:t>
            </a:r>
            <a:r>
              <a:rPr lang="en-US" sz="2000" dirty="0">
                <a:latin typeface="+mj-lt"/>
              </a:rPr>
              <a:t>“Login”</a:t>
            </a:r>
            <a:endParaRPr lang="ru-RU" sz="2000" dirty="0">
              <a:latin typeface="+mj-lt"/>
            </a:endParaRPr>
          </a:p>
        </p:txBody>
      </p:sp>
    </p:spTree>
    <p:extLst>
      <p:ext uri="{BB962C8B-B14F-4D97-AF65-F5344CB8AC3E}">
        <p14:creationId xmlns:p14="http://schemas.microsoft.com/office/powerpoint/2010/main" val="8396761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7DA015-9878-4B4B-8858-600A2D5482CE}"/>
              </a:ext>
            </a:extLst>
          </p:cNvPr>
          <p:cNvSpPr>
            <a:spLocks noGrp="1"/>
          </p:cNvSpPr>
          <p:nvPr>
            <p:ph type="title"/>
          </p:nvPr>
        </p:nvSpPr>
        <p:spPr>
          <a:xfrm>
            <a:off x="838200" y="365125"/>
            <a:ext cx="10515600" cy="665185"/>
          </a:xfrm>
        </p:spPr>
        <p:txBody>
          <a:bodyPr>
            <a:normAutofit/>
          </a:bodyPr>
          <a:lstStyle/>
          <a:p>
            <a:r>
              <a:rPr lang="ru-RU" sz="2000" dirty="0"/>
              <a:t>Закладка «Доступные объекты» - это права данного пользователя к справочникам, документам. Подробнее опишу позже вместе с правами, которые есть в приложении</a:t>
            </a:r>
          </a:p>
        </p:txBody>
      </p:sp>
      <p:pic>
        <p:nvPicPr>
          <p:cNvPr id="5" name="Объект 4">
            <a:extLst>
              <a:ext uri="{FF2B5EF4-FFF2-40B4-BE49-F238E27FC236}">
                <a16:creationId xmlns:a16="http://schemas.microsoft.com/office/drawing/2014/main" id="{C10021FD-0AC3-4259-8AFF-A53AD9D8321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99485" y="1068947"/>
            <a:ext cx="9249891" cy="5203064"/>
          </a:xfrm>
        </p:spPr>
      </p:pic>
    </p:spTree>
    <p:extLst>
      <p:ext uri="{BB962C8B-B14F-4D97-AF65-F5344CB8AC3E}">
        <p14:creationId xmlns:p14="http://schemas.microsoft.com/office/powerpoint/2010/main" val="35037815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52B253-02BA-479C-8692-4BA0E6667249}"/>
              </a:ext>
            </a:extLst>
          </p:cNvPr>
          <p:cNvSpPr>
            <a:spLocks noGrp="1"/>
          </p:cNvSpPr>
          <p:nvPr>
            <p:ph type="title"/>
          </p:nvPr>
        </p:nvSpPr>
        <p:spPr>
          <a:xfrm>
            <a:off x="838200" y="365126"/>
            <a:ext cx="10515600" cy="510638"/>
          </a:xfrm>
        </p:spPr>
        <p:txBody>
          <a:bodyPr>
            <a:normAutofit/>
          </a:bodyPr>
          <a:lstStyle/>
          <a:p>
            <a:r>
              <a:rPr lang="ru-RU" sz="2000" dirty="0"/>
              <a:t>Список актуальных сотрудников по должностям и подразделениям</a:t>
            </a:r>
          </a:p>
        </p:txBody>
      </p:sp>
      <p:pic>
        <p:nvPicPr>
          <p:cNvPr id="5" name="Объект 4">
            <a:extLst>
              <a:ext uri="{FF2B5EF4-FFF2-40B4-BE49-F238E27FC236}">
                <a16:creationId xmlns:a16="http://schemas.microsoft.com/office/drawing/2014/main" id="{37EDEE7F-12AE-49D0-A0F3-86F4374973B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13742" y="914399"/>
            <a:ext cx="9616225" cy="5409127"/>
          </a:xfrm>
        </p:spPr>
      </p:pic>
    </p:spTree>
    <p:extLst>
      <p:ext uri="{BB962C8B-B14F-4D97-AF65-F5344CB8AC3E}">
        <p14:creationId xmlns:p14="http://schemas.microsoft.com/office/powerpoint/2010/main" val="104745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6FDD769-4B5C-45C8-AC9A-0B5EB2ED2B76}"/>
              </a:ext>
            </a:extLst>
          </p:cNvPr>
          <p:cNvSpPr>
            <a:spLocks noGrp="1"/>
          </p:cNvSpPr>
          <p:nvPr>
            <p:ph type="title"/>
          </p:nvPr>
        </p:nvSpPr>
        <p:spPr>
          <a:xfrm>
            <a:off x="838200" y="365126"/>
            <a:ext cx="10515600" cy="742458"/>
          </a:xfrm>
        </p:spPr>
        <p:txBody>
          <a:bodyPr>
            <a:normAutofit/>
          </a:bodyPr>
          <a:lstStyle/>
          <a:p>
            <a:r>
              <a:rPr lang="ru-RU" sz="2000" dirty="0"/>
              <a:t>Журнал служебных записок. Переход в него через кнопку «Служебные» на главной странице пользователя. Выбрана папка «Входящие». Цвет в зависимости от даты и выполнения служебки</a:t>
            </a:r>
          </a:p>
        </p:txBody>
      </p:sp>
      <p:pic>
        <p:nvPicPr>
          <p:cNvPr id="5" name="Объект 4">
            <a:extLst>
              <a:ext uri="{FF2B5EF4-FFF2-40B4-BE49-F238E27FC236}">
                <a16:creationId xmlns:a16="http://schemas.microsoft.com/office/drawing/2014/main" id="{52CDE948-C6DF-4C74-959F-CC24B7BF98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5676" y="1081825"/>
            <a:ext cx="9434458" cy="5306882"/>
          </a:xfrm>
        </p:spPr>
      </p:pic>
    </p:spTree>
    <p:extLst>
      <p:ext uri="{BB962C8B-B14F-4D97-AF65-F5344CB8AC3E}">
        <p14:creationId xmlns:p14="http://schemas.microsoft.com/office/powerpoint/2010/main" val="13881501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7F7C7A-DAA5-4AB2-9573-96D41CF6CEA1}"/>
              </a:ext>
            </a:extLst>
          </p:cNvPr>
          <p:cNvSpPr>
            <a:spLocks noGrp="1"/>
          </p:cNvSpPr>
          <p:nvPr>
            <p:ph type="title"/>
          </p:nvPr>
        </p:nvSpPr>
        <p:spPr>
          <a:xfrm>
            <a:off x="838200" y="365126"/>
            <a:ext cx="10515600" cy="759000"/>
          </a:xfrm>
        </p:spPr>
        <p:txBody>
          <a:bodyPr/>
          <a:lstStyle/>
          <a:p>
            <a:r>
              <a:rPr lang="ru-RU" dirty="0"/>
              <a:t>Папка отмеченные</a:t>
            </a:r>
          </a:p>
        </p:txBody>
      </p:sp>
      <p:pic>
        <p:nvPicPr>
          <p:cNvPr id="5" name="Объект 4">
            <a:extLst>
              <a:ext uri="{FF2B5EF4-FFF2-40B4-BE49-F238E27FC236}">
                <a16:creationId xmlns:a16="http://schemas.microsoft.com/office/drawing/2014/main" id="{1E88DBD5-DB5B-4954-83B6-3C6E93AE9F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981" y="1111247"/>
            <a:ext cx="9231616" cy="5192784"/>
          </a:xfrm>
        </p:spPr>
      </p:pic>
    </p:spTree>
    <p:extLst>
      <p:ext uri="{BB962C8B-B14F-4D97-AF65-F5344CB8AC3E}">
        <p14:creationId xmlns:p14="http://schemas.microsoft.com/office/powerpoint/2010/main" val="39083922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D55782-CB2E-4F50-97EF-6E40F5349D68}"/>
              </a:ext>
            </a:extLst>
          </p:cNvPr>
          <p:cNvSpPr>
            <a:spLocks noGrp="1"/>
          </p:cNvSpPr>
          <p:nvPr>
            <p:ph type="title"/>
          </p:nvPr>
        </p:nvSpPr>
        <p:spPr>
          <a:xfrm>
            <a:off x="838200" y="365125"/>
            <a:ext cx="10515600" cy="800945"/>
          </a:xfrm>
        </p:spPr>
        <p:txBody>
          <a:bodyPr/>
          <a:lstStyle/>
          <a:p>
            <a:r>
              <a:rPr lang="ru-RU" dirty="0"/>
              <a:t>Папка отправленные</a:t>
            </a:r>
          </a:p>
        </p:txBody>
      </p:sp>
      <p:pic>
        <p:nvPicPr>
          <p:cNvPr id="5" name="Объект 4">
            <a:extLst>
              <a:ext uri="{FF2B5EF4-FFF2-40B4-BE49-F238E27FC236}">
                <a16:creationId xmlns:a16="http://schemas.microsoft.com/office/drawing/2014/main" id="{05E01ADB-0719-4296-9C38-54FA4C9B8D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4215" y="1204706"/>
            <a:ext cx="9524833" cy="5357719"/>
          </a:xfrm>
        </p:spPr>
      </p:pic>
    </p:spTree>
    <p:extLst>
      <p:ext uri="{BB962C8B-B14F-4D97-AF65-F5344CB8AC3E}">
        <p14:creationId xmlns:p14="http://schemas.microsoft.com/office/powerpoint/2010/main" val="568279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D27A9E-872B-4A3E-A1A6-01B329B0B949}"/>
              </a:ext>
            </a:extLst>
          </p:cNvPr>
          <p:cNvSpPr>
            <a:spLocks noGrp="1"/>
          </p:cNvSpPr>
          <p:nvPr>
            <p:ph type="title"/>
          </p:nvPr>
        </p:nvSpPr>
        <p:spPr/>
        <p:txBody>
          <a:bodyPr>
            <a:normAutofit fontScale="90000"/>
          </a:bodyPr>
          <a:lstStyle/>
          <a:p>
            <a:r>
              <a:rPr lang="ru-RU" sz="2000" dirty="0"/>
              <a:t>Автор и отправитель могут отличаться. Автор – создатель служебки, отправитель – тот, кто ее пересылает еще на кого-то. Вверху (над «Автор/Отправитель») есть кнопка переключения между Автор/Отправитель. Нажмем ее. Первая колонка поменялась с Автор на Отправитель, сами служебки обновились и сгруппированы соответственно. Как правило группировка по автору дает меньшее количество служебок, но по отправителю можно поискать когда не знаешь кто был инициатором, но помнишь кто тебе прислал</a:t>
            </a:r>
          </a:p>
        </p:txBody>
      </p:sp>
      <p:pic>
        <p:nvPicPr>
          <p:cNvPr id="5" name="Объект 4">
            <a:extLst>
              <a:ext uri="{FF2B5EF4-FFF2-40B4-BE49-F238E27FC236}">
                <a16:creationId xmlns:a16="http://schemas.microsoft.com/office/drawing/2014/main" id="{F958506F-FE0A-4D96-B60B-27AC88E453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4340" y="1703567"/>
            <a:ext cx="8904047" cy="4877537"/>
          </a:xfrm>
        </p:spPr>
      </p:pic>
    </p:spTree>
    <p:extLst>
      <p:ext uri="{BB962C8B-B14F-4D97-AF65-F5344CB8AC3E}">
        <p14:creationId xmlns:p14="http://schemas.microsoft.com/office/powerpoint/2010/main" val="38573071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BC200A-5E05-456D-908C-7D5D00D614AA}"/>
              </a:ext>
            </a:extLst>
          </p:cNvPr>
          <p:cNvSpPr>
            <a:spLocks noGrp="1"/>
          </p:cNvSpPr>
          <p:nvPr>
            <p:ph type="title"/>
          </p:nvPr>
        </p:nvSpPr>
        <p:spPr>
          <a:xfrm>
            <a:off x="838200" y="365126"/>
            <a:ext cx="10515600" cy="678064"/>
          </a:xfrm>
        </p:spPr>
        <p:txBody>
          <a:bodyPr>
            <a:normAutofit/>
          </a:bodyPr>
          <a:lstStyle/>
          <a:p>
            <a:r>
              <a:rPr lang="ru-RU" sz="2000" dirty="0"/>
              <a:t>Кнопка «Автор/Отправитель» изменяет также колонки «</a:t>
            </a:r>
            <a:r>
              <a:rPr lang="ru-RU" sz="2000" dirty="0" err="1"/>
              <a:t>Кому+Автор</a:t>
            </a:r>
            <a:r>
              <a:rPr lang="ru-RU" sz="2000" dirty="0"/>
              <a:t>/Получатель». В отмеченных сейчас вместо «</a:t>
            </a:r>
            <a:r>
              <a:rPr lang="ru-RU" sz="2000" dirty="0" err="1"/>
              <a:t>Кому»+«Автор</a:t>
            </a:r>
            <a:r>
              <a:rPr lang="ru-RU" sz="2000" dirty="0"/>
              <a:t>» выводится «Получатель»</a:t>
            </a:r>
          </a:p>
        </p:txBody>
      </p:sp>
      <p:pic>
        <p:nvPicPr>
          <p:cNvPr id="5" name="Объект 4">
            <a:extLst>
              <a:ext uri="{FF2B5EF4-FFF2-40B4-BE49-F238E27FC236}">
                <a16:creationId xmlns:a16="http://schemas.microsoft.com/office/drawing/2014/main" id="{212B7657-6760-4CE4-8505-DE6799C8C2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4925" y="1030845"/>
            <a:ext cx="9541965" cy="5367356"/>
          </a:xfrm>
        </p:spPr>
      </p:pic>
    </p:spTree>
    <p:extLst>
      <p:ext uri="{BB962C8B-B14F-4D97-AF65-F5344CB8AC3E}">
        <p14:creationId xmlns:p14="http://schemas.microsoft.com/office/powerpoint/2010/main" val="25959011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7CDADF-25BA-4160-9D59-CA8748979129}"/>
              </a:ext>
            </a:extLst>
          </p:cNvPr>
          <p:cNvSpPr>
            <a:spLocks noGrp="1"/>
          </p:cNvSpPr>
          <p:nvPr>
            <p:ph type="title"/>
          </p:nvPr>
        </p:nvSpPr>
        <p:spPr>
          <a:xfrm>
            <a:off x="838200" y="365126"/>
            <a:ext cx="10515600" cy="826112"/>
          </a:xfrm>
        </p:spPr>
        <p:txBody>
          <a:bodyPr/>
          <a:lstStyle/>
          <a:p>
            <a:r>
              <a:rPr lang="ru-RU" dirty="0"/>
              <a:t>В </a:t>
            </a:r>
            <a:r>
              <a:rPr lang="ru-RU" dirty="0" err="1"/>
              <a:t>служебках</a:t>
            </a:r>
            <a:r>
              <a:rPr lang="ru-RU" dirty="0"/>
              <a:t> также есть фильтрация</a:t>
            </a:r>
          </a:p>
        </p:txBody>
      </p:sp>
      <p:pic>
        <p:nvPicPr>
          <p:cNvPr id="5" name="Объект 4">
            <a:extLst>
              <a:ext uri="{FF2B5EF4-FFF2-40B4-BE49-F238E27FC236}">
                <a16:creationId xmlns:a16="http://schemas.microsoft.com/office/drawing/2014/main" id="{C487AFE1-1AF1-428A-91CB-EBC7F7216A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792" y="1191237"/>
            <a:ext cx="9684224" cy="5419287"/>
          </a:xfrm>
        </p:spPr>
      </p:pic>
    </p:spTree>
    <p:extLst>
      <p:ext uri="{BB962C8B-B14F-4D97-AF65-F5344CB8AC3E}">
        <p14:creationId xmlns:p14="http://schemas.microsoft.com/office/powerpoint/2010/main" val="13202443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9C2D51-49B8-4419-8FDF-CFB7273EAB85}"/>
              </a:ext>
            </a:extLst>
          </p:cNvPr>
          <p:cNvSpPr>
            <a:spLocks noGrp="1"/>
          </p:cNvSpPr>
          <p:nvPr>
            <p:ph type="title"/>
          </p:nvPr>
        </p:nvSpPr>
        <p:spPr>
          <a:xfrm>
            <a:off x="838200" y="365126"/>
            <a:ext cx="10515600" cy="665184"/>
          </a:xfrm>
        </p:spPr>
        <p:txBody>
          <a:bodyPr>
            <a:normAutofit/>
          </a:bodyPr>
          <a:lstStyle/>
          <a:p>
            <a:r>
              <a:rPr lang="ru-RU" sz="2000" dirty="0"/>
              <a:t>И сортировка. Нажмем на колонку «Тема». Происходит сортировка по типу процесса</a:t>
            </a:r>
            <a:r>
              <a:rPr lang="en-US" sz="2000" dirty="0"/>
              <a:t>,</a:t>
            </a:r>
            <a:r>
              <a:rPr lang="ru-RU" sz="2000" dirty="0"/>
              <a:t> номеру</a:t>
            </a:r>
            <a:r>
              <a:rPr lang="en-US" sz="2000" dirty="0"/>
              <a:t> </a:t>
            </a:r>
            <a:r>
              <a:rPr lang="uk-UA" sz="2000" dirty="0"/>
              <a:t>и </a:t>
            </a:r>
            <a:r>
              <a:rPr lang="uk-UA" sz="2000" dirty="0" err="1"/>
              <a:t>теме</a:t>
            </a:r>
            <a:endParaRPr lang="ru-RU" sz="2000" dirty="0"/>
          </a:p>
        </p:txBody>
      </p:sp>
      <p:pic>
        <p:nvPicPr>
          <p:cNvPr id="5" name="Объект 4">
            <a:extLst>
              <a:ext uri="{FF2B5EF4-FFF2-40B4-BE49-F238E27FC236}">
                <a16:creationId xmlns:a16="http://schemas.microsoft.com/office/drawing/2014/main" id="{499494D3-1228-482C-B492-C06FCB7D17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7965" y="1176057"/>
            <a:ext cx="9538814" cy="5365583"/>
          </a:xfrm>
        </p:spPr>
      </p:pic>
    </p:spTree>
    <p:extLst>
      <p:ext uri="{BB962C8B-B14F-4D97-AF65-F5344CB8AC3E}">
        <p14:creationId xmlns:p14="http://schemas.microsoft.com/office/powerpoint/2010/main" val="37012344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C71A1B-6494-46CB-BE80-02CA231D6139}"/>
              </a:ext>
            </a:extLst>
          </p:cNvPr>
          <p:cNvSpPr>
            <a:spLocks noGrp="1"/>
          </p:cNvSpPr>
          <p:nvPr>
            <p:ph type="title"/>
          </p:nvPr>
        </p:nvSpPr>
        <p:spPr>
          <a:xfrm>
            <a:off x="838200" y="365126"/>
            <a:ext cx="10515600" cy="641554"/>
          </a:xfrm>
        </p:spPr>
        <p:txBody>
          <a:bodyPr>
            <a:normAutofit/>
          </a:bodyPr>
          <a:lstStyle/>
          <a:p>
            <a:r>
              <a:rPr lang="uk-UA" sz="2000" dirty="0" err="1"/>
              <a:t>Сортировка</a:t>
            </a:r>
            <a:r>
              <a:rPr lang="uk-UA" sz="2000" dirty="0"/>
              <a:t> по «</a:t>
            </a:r>
            <a:r>
              <a:rPr lang="uk-UA" sz="2000" dirty="0" err="1"/>
              <a:t>Отправитель</a:t>
            </a:r>
            <a:r>
              <a:rPr lang="uk-UA" sz="2000" dirty="0"/>
              <a:t>»</a:t>
            </a:r>
            <a:endParaRPr lang="ru-RU" sz="2000" dirty="0"/>
          </a:p>
        </p:txBody>
      </p:sp>
      <p:pic>
        <p:nvPicPr>
          <p:cNvPr id="5" name="Объект 4">
            <a:extLst>
              <a:ext uri="{FF2B5EF4-FFF2-40B4-BE49-F238E27FC236}">
                <a16:creationId xmlns:a16="http://schemas.microsoft.com/office/drawing/2014/main" id="{8072539E-1941-4CEB-AD9D-6D0042AAE3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3924" y="1006680"/>
            <a:ext cx="9753234" cy="5486194"/>
          </a:xfrm>
        </p:spPr>
      </p:pic>
    </p:spTree>
    <p:extLst>
      <p:ext uri="{BB962C8B-B14F-4D97-AF65-F5344CB8AC3E}">
        <p14:creationId xmlns:p14="http://schemas.microsoft.com/office/powerpoint/2010/main" val="3725013764"/>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837</TotalTime>
  <Words>2976</Words>
  <Application>Microsoft Office PowerPoint</Application>
  <PresentationFormat>Широкоэкранный</PresentationFormat>
  <Paragraphs>152</Paragraphs>
  <Slides>123</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123</vt:i4>
      </vt:variant>
    </vt:vector>
  </HeadingPairs>
  <TitlesOfParts>
    <vt:vector size="127" baseType="lpstr">
      <vt:lpstr>Arial</vt:lpstr>
      <vt:lpstr>Calibri</vt:lpstr>
      <vt:lpstr>Calibri Light</vt:lpstr>
      <vt:lpstr>Тема Office</vt:lpstr>
      <vt:lpstr>Проект Документооборот</vt:lpstr>
      <vt:lpstr>Используемые технологии</vt:lpstr>
      <vt:lpstr>Цели</vt:lpstr>
      <vt:lpstr>Предыстория</vt:lpstr>
      <vt:lpstr>Презентация PowerPoint</vt:lpstr>
      <vt:lpstr>Журнал служебных записок. На закладке «Документооборот» служебки по видам (Входящие, Отмеченные, Отправленные, Черновики, Корзина), количество документов, сортировки, группировки. Закладка «Общий список» - все служебки данного пользователя</vt:lpstr>
      <vt:lpstr>Панель администратора выглядит так. Администратор имеет доступ ко всему, но он не отправляет документы</vt:lpstr>
      <vt:lpstr>Структура проекта</vt:lpstr>
      <vt:lpstr>Старт и начальное заполнение данными</vt:lpstr>
      <vt:lpstr>Далее нажимаем «Create categories (departments, positions, users, contractors, cost items, currencies, legal organizations, planning periods)»</vt:lpstr>
      <vt:lpstr>После создания начальных данных попадаем в панель администратора. Когда данные есть в базе – у нее такой вид</vt:lpstr>
      <vt:lpstr>Перейдем на страницу авторизации http://localhost:8080/user? Пароль admin: 12345  пользователи itkostya, it_director, it_admin1, it_admin2: 123 пользователи hr_director, hr_manager1, hr_manager2: 234 Зайдем под itkostya</vt:lpstr>
      <vt:lpstr>Главная страница пользователя itkostya Журов Константин Александрович. Пока никаких данных нет</vt:lpstr>
      <vt:lpstr>Создадим служебку </vt:lpstr>
      <vt:lpstr>Страница создания служебки</vt:lpstr>
      <vt:lpstr>Нажимаем «Выбрать кому». Выбираем одного пользователя. Он будет в шапке документа</vt:lpstr>
      <vt:lpstr>Заполняем Тема, Текст. В тексте можно использовать HTML теги. При нажатии «Просмотр» можно увидеть результаты</vt:lpstr>
      <vt:lpstr>Нажимаем “Отправить – На согласование”</vt:lpstr>
      <vt:lpstr>Появляется окно выбора пользователей, которым отправится документ и тех, кто будут в списке бизнес-процесса согласования (документ может не отправиться сразу на всех). Нажимаем «Выбрать»</vt:lpstr>
      <vt:lpstr>Ставим галочки, нажимаем «Выбрать»</vt:lpstr>
      <vt:lpstr>Документ уже практически готов к отправке. Осталось указать очередность согласования – используем кнопки «Вверх», «Вниз» (или «Удалить», «Удалить все» если ошиблись), а также порядок согласования – Ждать/Не ждать. Т.е. в данном конкретном случае Журов (отправлять можно себе) и Чегалкин получат служебку сразу, а Капитошка только после того, как они согласуют. Кроме того можно написать комментарий – он не влияет на тело служебки. Это доп. инфа для пользователей</vt:lpstr>
      <vt:lpstr>Служебка отправлена – главная панель пользователя, который ее получил. Закладка «На рассмотрении» - это то, что приходит нам</vt:lpstr>
      <vt:lpstr>Закладка «На контроле» - это то, что уходит от нас и еще не выполнено (согласовано/утверждено или др. статус)</vt:lpstr>
      <vt:lpstr>Зайдем в служебку, которая пришла пользователю</vt:lpstr>
      <vt:lpstr>Что еще можно делать при создании служебки</vt:lpstr>
      <vt:lpstr>В поле «Кому» выбирать пользователей с помощью клавиш клавиатуры вверх/вниз и Enter </vt:lpstr>
      <vt:lpstr>В поле «Кому» есть возможность автоподстановки – начинаем писать фамилию/имя что то еще – появляются пользователи. Выбираем нужного стрелками и Enter или мышкой</vt:lpstr>
      <vt:lpstr>Если при создании служебки мы решили ее пока не отправлять, то ее можно сохранить как черновик – нажимаем соответствующую кнопку</vt:lpstr>
      <vt:lpstr>Служебка-черновик не видна на закладках «На рассмотрении», «На контроле». Необходимо нажать большую кнопку «Служебные»</vt:lpstr>
      <vt:lpstr>Затем нажать «Черновики»</vt:lpstr>
      <vt:lpstr>При отправке служебки можно указывать тип процесса (согласование, ознакомление, исполнение, утверждение, визирование), которые поставит пользователь-получатель. Обычно пользователи ставят «Согласование», «Ознакомление». «Исполнение» - начальник отправляет подчиненному. «Утверждение», «Визирование» - отправка начальству</vt:lpstr>
      <vt:lpstr>Пример со всему типами процесса</vt:lpstr>
      <vt:lpstr>В процессе создания/отправки документа есть проверки – «Тема», «Текст» должны быть заполнены. Если это не так – сообщение об ошибке</vt:lpstr>
      <vt:lpstr>Кроме того есть контроль на размеры вложений (Максимальный размер файла – 10 MB, максимальный размер всех вложений одной служебки – 100 MB). Попробуем отправить – получаем сообщение об ошибке</vt:lpstr>
      <vt:lpstr>При создании служебки есть подгонка под размеры окна – если оно маленькое элементы (кнопки, название файлов) становятся меньше – в кнопках убирается текст, в названиях файлов в конце …</vt:lpstr>
      <vt:lpstr>Покажем как работает кнопка «Просмотр». Создаем служебку</vt:lpstr>
      <vt:lpstr>Нажимаем «Просмотр»</vt:lpstr>
      <vt:lpstr>Служебку отправили, теперь открываем. Есть гиперссылка, с помощью которой можно зайти в другую служебку</vt:lpstr>
      <vt:lpstr>Кроме служебок можно создавать сообщения</vt:lpstr>
      <vt:lpstr>Окно для создания сообщения похоже на создание служебки. Только кнопка «Отправить» – обычная кнопка (не меню). Выбираем список сотрудников, пишем тему, текст, добавляем вложения, нажимаем «Отправить». Можем «Сохранить как черновик» чтобы отправить позже</vt:lpstr>
      <vt:lpstr>Выбор «Кому» возможен как по кнопке «Выбрать кому», так и стрелками вверх, вних, Enter, а также автоподбором в поле «Кому»</vt:lpstr>
      <vt:lpstr>Под полем «Кому» появляется список сотрудников, которым будет отправлено сообщение. Нажав на крестик рядом с ФИО можно убрать сотрудника из списка получателей. Отправляем сообщение</vt:lpstr>
      <vt:lpstr>Отправленное сообщение появляется сразу у всех получателей. Если один пользователь выбран несколько раз, то на закладке «На рассмотрении» это будет видно. При этом в кнопке «Сообщения» будет показано, что пришло 1 новое сообщение</vt:lpstr>
      <vt:lpstr>Откроем сообщение. В менюшке вверху чуть меньше кнопок. Данный документ проще. После открытия Сообщение уходит из списка «На рассмотрении» (т.к. мы его уже просмотрели), но его можно будет посмотреть через журнал сообщений (кнопка «Сообщения» сверху в главном меню пользователя)</vt:lpstr>
      <vt:lpstr>Главное меню после просмотра сообщения</vt:lpstr>
      <vt:lpstr>Работа со служебкой, которую получили/отправили. Откроем служебку</vt:lpstr>
      <vt:lpstr>Нажимаем на ссылку вложений «2-2.jpg» -внизу скачанный файл. Открываем его</vt:lpstr>
      <vt:lpstr>Нажимаем кнопку «Ознакомиться». Можно написать комментарий</vt:lpstr>
      <vt:lpstr>И добавить свое вложение</vt:lpstr>
      <vt:lpstr>Откроем служебку после ознакомления (через кнопку «Служебные» в главном меню). Ознакомление, комментарий, вложение добавились внизу в служебке </vt:lpstr>
      <vt:lpstr>На вложение тоже можно кликнуть и затем посмотреть картинку. Вверху уже нет кнопки «Ознакомиться» и др.(Исполнение, Согласование), т.к. выполнение действий со служебкой не предусматривается (уже сделали все, что от нас хотели)</vt:lpstr>
      <vt:lpstr>Можем отправить служебку еще на кого-то</vt:lpstr>
      <vt:lpstr>Окно с выбором на кого отправлять (такое же как и при начальном создании документа). Можно написать комментарий</vt:lpstr>
      <vt:lpstr>В шапке комментарий, написанный ранее. Нажмем кнопку «История». В истории порядок согласования служебки и 2 бизнес процесса: 1-й стартовал при создании служебки, 2-й одним из сотрудников, который данную служебку получил. Здесь также видно кто за кем идет, кто уже просмотрел документ и на ком он «завис», т.е. кто его долго не согласовывает</vt:lpstr>
      <vt:lpstr>Нажмем на красный флажок слева вверху</vt:lpstr>
      <vt:lpstr>После нажатия на флажок документ становится отмеченным (кнопка с черной окантовкой). Его можно посмотреть в журналах отмеченных</vt:lpstr>
      <vt:lpstr>На закладке «Отмеченные»</vt:lpstr>
      <vt:lpstr>И в папке «Отмеченные» в журнале служебок (попадаем из главного меню – кнопка «Служебные»)</vt:lpstr>
      <vt:lpstr>Если нажать крестик вверху рядом со флажком – документ будет закрыт. Мы нажмем «Корзина» и на следующей странице посмотрим что будет</vt:lpstr>
      <vt:lpstr>После нажатия «Корзина» панель документа изменится. Не будут доступны кнопки отправки, согласования, но появится кнопка «Восстановить» с помощью которой документ можно будет вернуть из корзины</vt:lpstr>
      <vt:lpstr>Нажмем «Восстановить». Возвращаем в обычное состояние документа. После этого нажимаем «Выполнить»</vt:lpstr>
      <vt:lpstr>Если мы в течении 2-х минут зайдем в документ, который согласовали (выполнили), то вверху будет кнопка «Отозвать» - мы можем отменить наше последнее действие. Нажмем «Отозвать»</vt:lpstr>
      <vt:lpstr>После нажатия «Отозвать» документ возвращается в обычное состояние</vt:lpstr>
      <vt:lpstr>Опять нажмем «Корзина» и посмотрим результаты</vt:lpstr>
      <vt:lpstr>После нажатия «Корзина» документ можно посмотреть в папке «Корзина» журнала служебных записок (из «На рассмотрении», «На контроле», «Входящие», «Отправленные» он уходит)</vt:lpstr>
      <vt:lpstr>Еще в служебке есть кнопка «Отменить». Покажем как она работает</vt:lpstr>
      <vt:lpstr>Вначале нажмем «История» - посмотрим на кого отправлена служебка</vt:lpstr>
      <vt:lpstr>Затем нажмем кнопку «Отменить» - в меню дерево со списком пользователей и типами процессов, которые необходимо отменить. Можно также нажать галочки «Установить все», «Снять все». При нажатии на узлы дерева будут установлены галочки в подчиненных элементах. Например, если нажать «Ознакомление», то будут установены галочки и в Чегалкин, и в Журов</vt:lpstr>
      <vt:lpstr>Нажмем галочку вверху «Установить все». Затем нажмем «Отменить»</vt:lpstr>
      <vt:lpstr>После этого документ можно посмотреть в папке «Входящие»</vt:lpstr>
      <vt:lpstr>Зайдем в документ</vt:lpstr>
      <vt:lpstr>Нажмем «История». 1 сотрудник уже согласовал (было до отмены), ниже – отмена процесса</vt:lpstr>
      <vt:lpstr>Отмена доступна только для того, кто стартовал процесс. Зайдем под другим пользователем</vt:lpstr>
      <vt:lpstr>Зайдем в документ, который пришел данному сотруднику</vt:lpstr>
      <vt:lpstr>Нажмем «История». Бизнес процесс не окончен, но кнопки «Отменить» вверху нет, т.к. этот сотрудник не является инициатором бизнес процесса</vt:lpstr>
      <vt:lpstr>Теперь покажем какие возможности есть на главной странице и в журналах </vt:lpstr>
      <vt:lpstr>Я создал много документов и отправил их на пользователя Журов чтобы посмотреть какие возможности/настройки есть в приложении. Как только документы не влезают на экран – справа появляется скролл. В шапке таблицы по-умолчанию установлена сортировка по 3-м параметрам: Тип процесса, Срок, Дата отправки</vt:lpstr>
      <vt:lpstr>Установим сортировку по возрастанию по «Кто» (отправитель документа)</vt:lpstr>
      <vt:lpstr>Установим сортировку по убыванию по «Кто»</vt:lpstr>
      <vt:lpstr>Установим сортировку по возрастанию по документу (по его дате)</vt:lpstr>
      <vt:lpstr>Сортировка по возрастанию по теме</vt:lpstr>
      <vt:lpstr>Сортировка по возрастанию по дате отправки</vt:lpstr>
      <vt:lpstr>Сортировка по убыванию по полю «Срок»</vt:lpstr>
      <vt:lpstr>Фильтр по части слова «04». Используется CriteriaBuilder – очень интересный и довольно красивый механизм построения запросов в Hibernate</vt:lpstr>
      <vt:lpstr>Фильтр по часть слова «СЛУ» - фильтруем независимо от регистра</vt:lpstr>
      <vt:lpstr>Фильтр по «Озн» - происходит отбор по типу процесса (это перечисление, а не строка)</vt:lpstr>
      <vt:lpstr>Фильтр по тексту «07.» - отбор по дате</vt:lpstr>
      <vt:lpstr>Закладка «На контроле». По-умолчанию сортировка по «Тип процесса» и «Исполнить до». Фильтр, сортировка как и на закладке «На рассмотрении»</vt:lpstr>
      <vt:lpstr>Закладка «Отмеченные» по-умолчанию сортировка по дате. Фильтр, сортировка как на закладках «На рассмотрении», «На контроле»</vt:lpstr>
      <vt:lpstr>Закладка «Доступные объекты» - это права данного пользователя к справочникам, документам. Подробнее опишу позже вместе с правами, которые есть в приложении</vt:lpstr>
      <vt:lpstr>Список актуальных сотрудников по должностям и подразделениям</vt:lpstr>
      <vt:lpstr>Журнал служебных записок. Переход в него через кнопку «Служебные» на главной странице пользователя. Выбрана папка «Входящие». Цвет в зависимости от даты и выполнения служебки</vt:lpstr>
      <vt:lpstr>Папка отмеченные</vt:lpstr>
      <vt:lpstr>Папка отправленные</vt:lpstr>
      <vt:lpstr>Автор и отправитель могут отличаться. Автор – создатель служебки, отправитель – тот, кто ее пересылает еще на кого-то. Вверху (над «Автор/Отправитель») есть кнопка переключения между Автор/Отправитель. Нажмем ее. Первая колонка поменялась с Автор на Отправитель, сами служебки обновились и сгруппированы соответственно. Как правило группировка по автору дает меньшее количество служебок, но по отправителю можно поискать когда не знаешь кто был инициатором, но помнишь кто тебе прислал</vt:lpstr>
      <vt:lpstr>Кнопка «Автор/Отправитель» изменяет также колонки «Кому+Автор/Получатель». В отмеченных сейчас вместо «Кому»+«Автор» выводится «Получатель»</vt:lpstr>
      <vt:lpstr>В служебках также есть фильтрация</vt:lpstr>
      <vt:lpstr>И сортировка. Нажмем на колонку «Тема». Происходит сортировка по типу процесса, номеру и теме</vt:lpstr>
      <vt:lpstr>Сортировка по «Отправитель»</vt:lpstr>
      <vt:lpstr>Страница «Общий список» - все что было отправленно и принято пользователем. Кроме всех колонок, которые видели ранее есть есть колонка «ок» - выполнена или нет служебка. Есть сортировка, фильтрация</vt:lpstr>
      <vt:lpstr>Журнал сообщений. Переход в него через кнопку «Сообщения» на главной странице пользователя. Выбрана папка «Входящие». Цвет в зависимости от даты и просмотра сообщения</vt:lpstr>
      <vt:lpstr>Выбрана папка «Отправленные»</vt:lpstr>
      <vt:lpstr>Страница «Общий список» в журнале сообщений </vt:lpstr>
      <vt:lpstr>Права доступа и ссылки в элементах</vt:lpstr>
      <vt:lpstr>Это заявка от пользователя – необходимо заполнить минимально необходимую информацию</vt:lpstr>
      <vt:lpstr>После заполнения редактируемые поля подсвечиваются красным. Департамент – ссылочное поле – была открыта новая страница со всеми департаментами, на которой мы выбрали “HR”. Все это на основе рефлексии Java</vt:lpstr>
      <vt:lpstr>Новый пользователь добавлен. Зайдем под admin. В правом верхнем углу кнопки «Пользователи» уже 2 пользователя для добавления (был 1)</vt:lpstr>
      <vt:lpstr>Откроем пользователей. Данная страница доступна только админу. Есть 2 роли: ADMIN, USER. Админу доступно все. У пользователя есть 2 типа прав доступа – просмотр, редактирование (покажем чуть позже как реализовано). На данной странице видим 2 подсвеченные красным строки – в одной из них - только что созданный пользователь:</vt:lpstr>
      <vt:lpstr>Заполняем остальную информацию по новому пользователю. Редактированные элементы – красным цветом текст. Нажимаем «Save»  </vt:lpstr>
      <vt:lpstr>Попадаем обратно в список пользователей, но теперь новый пользователь (elena) уже не подсвечивается красным</vt:lpstr>
      <vt:lpstr>Зайдем на страницу авторизации http://localhost:8080/user?  elena есть в списке пользователей. Зайдем под ней (пароль 234)</vt:lpstr>
      <vt:lpstr>Зашли – все нормально. Можем работать под новым пользователем</vt:lpstr>
      <vt:lpstr>Еще у пользователя есть 2 типа прав доступа (просмотр, редактирование). Покажем их. Нажимаем «Установка прав»</vt:lpstr>
      <vt:lpstr>Попадаем в меню, в котором пользователям можно установить права на справочники и документы. По умолчанию все справочники доступны на просмотр, а документы на редактирование (исключение – справочник «Пользователи» - доступ к нему только администратору). Эти права пользователь видит на закладке «Доступные объекты»</vt:lpstr>
      <vt:lpstr>«Доступные объекты» - доступ пользователя к справочникам и документам. Картинка лупа – просмотр, карандаш - редактирование</vt:lpstr>
      <vt:lpstr>На данной странице есть возможность установить как вручную в каждой строке, так и сразу пользователю установить/снять просмотр/редактирование. Есть проверки: если ставим редактирование – автоматически ставится просмотр, снимаем просмотр – автоматически снимается редактирование. Изменим под админом права данного пользователя – заполнили редактирование первых 3-х строк – нажимаем «Записать»</vt:lpstr>
      <vt:lpstr>Посмотрим под пользователем</vt:lpstr>
      <vt:lpstr>Теперь кликнем на Contractor (Контрагент) – он доступен для редактирования. Редактируем – кликаем на «РТЦ Варус-8…»</vt:lpstr>
      <vt:lpstr>Открываем карточку элемента – редактируем наименование – цвет текста. Все поля доступны для редактирования, кроме id</vt:lpstr>
      <vt:lpstr>Смотрим результат – наименование изменилось</vt:lpstr>
      <vt:lpstr>Теперь попробуем посмотреть департаменты. Кликаем на главной странице, на закладке «Доступные объекты» на строке Department. Заходим в департаменты. Кликаем на любой строке – пробуем редактировать</vt:lpstr>
      <vt:lpstr>Ничего не получилось, т.к. у данного пользователя к справочнику департаментов есть доступ только на просмотр</vt:lpstr>
      <vt:lpstr>Выводы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Проект Документооборот</dc:title>
  <dc:creator>Константин Журов</dc:creator>
  <cp:lastModifiedBy>Константин Журов</cp:lastModifiedBy>
  <cp:revision>469</cp:revision>
  <dcterms:created xsi:type="dcterms:W3CDTF">2019-03-01T08:09:23Z</dcterms:created>
  <dcterms:modified xsi:type="dcterms:W3CDTF">2019-03-14T14:19:35Z</dcterms:modified>
</cp:coreProperties>
</file>